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21945600"/>
  <p:notesSz cx="7010400" cy="9296400"/>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xmlns="">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00"/>
    <a:srgbClr val="000050"/>
    <a:srgbClr val="00126A"/>
    <a:srgbClr val="0033CC"/>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p:scale>
          <a:sx n="30" d="100"/>
          <a:sy n="30" d="100"/>
        </p:scale>
        <p:origin x="-72" y="198"/>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3037840"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60" tIns="46780" rIns="93560" bIns="46780" numCol="1" anchor="t" anchorCtr="0" compatLnSpc="1">
            <a:prstTxWarp prst="textNoShape">
              <a:avLst/>
            </a:prstTxWarp>
          </a:bodyPr>
          <a:lstStyle>
            <a:lvl1pPr algn="l" defTabSz="935189">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70960" y="0"/>
            <a:ext cx="3037840"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60" tIns="46780" rIns="93560" bIns="46780" numCol="1" anchor="t" anchorCtr="0" compatLnSpc="1">
            <a:prstTxWarp prst="textNoShape">
              <a:avLst/>
            </a:prstTxWarp>
          </a:bodyPr>
          <a:lstStyle>
            <a:lvl1pPr algn="r" defTabSz="935189">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1" y="8829983"/>
            <a:ext cx="3037840"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60" tIns="46780" rIns="93560" bIns="46780" numCol="1" anchor="b" anchorCtr="0" compatLnSpc="1">
            <a:prstTxWarp prst="textNoShape">
              <a:avLst/>
            </a:prstTxWarp>
          </a:bodyPr>
          <a:lstStyle>
            <a:lvl1pPr algn="l" defTabSz="935189">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70960" y="8829983"/>
            <a:ext cx="3037840" cy="46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60" tIns="46780" rIns="93560" bIns="46780" numCol="1" anchor="b" anchorCtr="0" compatLnSpc="1">
            <a:prstTxWarp prst="textNoShape">
              <a:avLst/>
            </a:prstTxWarp>
          </a:bodyPr>
          <a:lstStyle>
            <a:lvl1pPr algn="r" defTabSz="935189">
              <a:defRPr sz="1200" b="0">
                <a:solidFill>
                  <a:schemeClr val="tx1"/>
                </a:solidFill>
                <a:latin typeface="Arial" pitchFamily="34" charset="0"/>
              </a:defRPr>
            </a:lvl1pPr>
          </a:lstStyle>
          <a:p>
            <a:pPr>
              <a:defRPr/>
            </a:pPr>
            <a:fld id="{E34AF8B1-2D3B-44A1-B946-E83B1F3108DC}" type="slidenum">
              <a:rPr lang="en-US"/>
              <a:pPr>
                <a:defRPr/>
              </a:pPr>
              <a:t>‹#›</a:t>
            </a:fld>
            <a:endParaRPr lang="en-US"/>
          </a:p>
        </p:txBody>
      </p:sp>
    </p:spTree>
    <p:extLst>
      <p:ext uri="{BB962C8B-B14F-4D97-AF65-F5344CB8AC3E}">
        <p14:creationId xmlns:p14="http://schemas.microsoft.com/office/powerpoint/2010/main" val="2321338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7784"/>
            <a:ext cx="37306250"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5417"/>
            <a:ext cx="30724475"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04AC-2A78-4597-8263-9F56952F8046}" type="slidenum">
              <a:rPr lang="en-US"/>
              <a:pPr>
                <a:defRPr/>
              </a:pPr>
              <a:t>‹#›</a:t>
            </a:fld>
            <a:endParaRPr lang="en-US"/>
          </a:p>
        </p:txBody>
      </p:sp>
    </p:spTree>
    <p:extLst>
      <p:ext uri="{BB962C8B-B14F-4D97-AF65-F5344CB8AC3E}">
        <p14:creationId xmlns:p14="http://schemas.microsoft.com/office/powerpoint/2010/main" val="36193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44A14-0DFE-408D-81B4-E6DED0B00101}" type="slidenum">
              <a:rPr lang="en-US"/>
              <a:pPr>
                <a:defRPr/>
              </a:pPr>
              <a:t>‹#›</a:t>
            </a:fld>
            <a:endParaRPr lang="en-US"/>
          </a:p>
        </p:txBody>
      </p:sp>
    </p:spTree>
    <p:extLst>
      <p:ext uri="{BB962C8B-B14F-4D97-AF65-F5344CB8AC3E}">
        <p14:creationId xmlns:p14="http://schemas.microsoft.com/office/powerpoint/2010/main" val="30411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878417"/>
            <a:ext cx="9875837" cy="18726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8417"/>
            <a:ext cx="29475113" cy="18726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5D20-DDAB-47D2-806A-DC1043DB8D37}" type="slidenum">
              <a:rPr lang="en-US"/>
              <a:pPr>
                <a:defRPr/>
              </a:pPr>
              <a:t>‹#›</a:t>
            </a:fld>
            <a:endParaRPr lang="en-US"/>
          </a:p>
        </p:txBody>
      </p:sp>
    </p:spTree>
    <p:extLst>
      <p:ext uri="{BB962C8B-B14F-4D97-AF65-F5344CB8AC3E}">
        <p14:creationId xmlns:p14="http://schemas.microsoft.com/office/powerpoint/2010/main" val="179567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878417"/>
            <a:ext cx="39503350" cy="3657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93927"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2"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7"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2"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5057CA-A6F8-4B6B-AC77-67EAA9D44699}" type="slidenum">
              <a:rPr lang="en-US"/>
              <a:pPr>
                <a:defRPr/>
              </a:pPr>
              <a:t>‹#›</a:t>
            </a:fld>
            <a:endParaRPr lang="en-US"/>
          </a:p>
        </p:txBody>
      </p:sp>
    </p:spTree>
    <p:extLst>
      <p:ext uri="{BB962C8B-B14F-4D97-AF65-F5344CB8AC3E}">
        <p14:creationId xmlns:p14="http://schemas.microsoft.com/office/powerpoint/2010/main" val="2052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13CB2-D749-4A42-8D36-1BC2C5AC6A43}" type="slidenum">
              <a:rPr lang="en-US"/>
              <a:pPr>
                <a:defRPr/>
              </a:pPr>
              <a:t>‹#›</a:t>
            </a:fld>
            <a:endParaRPr lang="en-US"/>
          </a:p>
        </p:txBody>
      </p:sp>
    </p:spTree>
    <p:extLst>
      <p:ext uri="{BB962C8B-B14F-4D97-AF65-F5344CB8AC3E}">
        <p14:creationId xmlns:p14="http://schemas.microsoft.com/office/powerpoint/2010/main" val="113688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2294"/>
            <a:ext cx="37307838" cy="43582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CE109-7CED-47AA-A324-B479D9EA7205}" type="slidenum">
              <a:rPr lang="en-US"/>
              <a:pPr>
                <a:defRPr/>
              </a:pPr>
              <a:t>‹#›</a:t>
            </a:fld>
            <a:endParaRPr lang="en-US"/>
          </a:p>
        </p:txBody>
      </p:sp>
    </p:spTree>
    <p:extLst>
      <p:ext uri="{BB962C8B-B14F-4D97-AF65-F5344CB8AC3E}">
        <p14:creationId xmlns:p14="http://schemas.microsoft.com/office/powerpoint/2010/main" val="195491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7"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BA157-8F29-4E32-A2C6-FB6DE0CDAA73}" type="slidenum">
              <a:rPr lang="en-US"/>
              <a:pPr>
                <a:defRPr/>
              </a:pPr>
              <a:t>‹#›</a:t>
            </a:fld>
            <a:endParaRPr lang="en-US"/>
          </a:p>
        </p:txBody>
      </p:sp>
    </p:spTree>
    <p:extLst>
      <p:ext uri="{BB962C8B-B14F-4D97-AF65-F5344CB8AC3E}">
        <p14:creationId xmlns:p14="http://schemas.microsoft.com/office/powerpoint/2010/main" val="16917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4912785"/>
            <a:ext cx="19400837"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6959600"/>
            <a:ext cx="19400837"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5EE6E1-A1E9-4A45-8164-13A24E53C95E}" type="slidenum">
              <a:rPr lang="en-US"/>
              <a:pPr>
                <a:defRPr/>
              </a:pPr>
              <a:t>‹#›</a:t>
            </a:fld>
            <a:endParaRPr lang="en-US"/>
          </a:p>
        </p:txBody>
      </p:sp>
    </p:spTree>
    <p:extLst>
      <p:ext uri="{BB962C8B-B14F-4D97-AF65-F5344CB8AC3E}">
        <p14:creationId xmlns:p14="http://schemas.microsoft.com/office/powerpoint/2010/main" val="103997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F452D4-461A-49B9-885F-CAF74EA93AE0}" type="slidenum">
              <a:rPr lang="en-US"/>
              <a:pPr>
                <a:defRPr/>
              </a:pPr>
              <a:t>‹#›</a:t>
            </a:fld>
            <a:endParaRPr lang="en-US"/>
          </a:p>
        </p:txBody>
      </p:sp>
    </p:spTree>
    <p:extLst>
      <p:ext uri="{BB962C8B-B14F-4D97-AF65-F5344CB8AC3E}">
        <p14:creationId xmlns:p14="http://schemas.microsoft.com/office/powerpoint/2010/main" val="40386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0A9B6F-1364-4C44-8FB6-498632B82382}" type="slidenum">
              <a:rPr lang="en-US"/>
              <a:pPr>
                <a:defRPr/>
              </a:pPr>
              <a:t>‹#›</a:t>
            </a:fld>
            <a:endParaRPr lang="en-US"/>
          </a:p>
        </p:txBody>
      </p:sp>
    </p:spTree>
    <p:extLst>
      <p:ext uri="{BB962C8B-B14F-4D97-AF65-F5344CB8AC3E}">
        <p14:creationId xmlns:p14="http://schemas.microsoft.com/office/powerpoint/2010/main" val="90625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4183"/>
            <a:ext cx="14439900" cy="37179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4184"/>
            <a:ext cx="24536400" cy="1872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F30A83-18AA-4574-999A-1C2094C0DD87}" type="slidenum">
              <a:rPr lang="en-US"/>
              <a:pPr>
                <a:defRPr/>
              </a:pPr>
              <a:t>‹#›</a:t>
            </a:fld>
            <a:endParaRPr lang="en-US"/>
          </a:p>
        </p:txBody>
      </p:sp>
    </p:spTree>
    <p:extLst>
      <p:ext uri="{BB962C8B-B14F-4D97-AF65-F5344CB8AC3E}">
        <p14:creationId xmlns:p14="http://schemas.microsoft.com/office/powerpoint/2010/main" val="45162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11"/>
            <a:ext cx="26335037" cy="181398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5" y="1961092"/>
            <a:ext cx="26335037"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5" y="17175694"/>
            <a:ext cx="26335037"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03BEDA-2E35-46B6-9BD7-E048D71DB25C}" type="slidenum">
              <a:rPr lang="en-US"/>
              <a:pPr>
                <a:defRPr/>
              </a:pPr>
              <a:t>‹#›</a:t>
            </a:fld>
            <a:endParaRPr lang="en-US"/>
          </a:p>
        </p:txBody>
      </p:sp>
    </p:spTree>
    <p:extLst>
      <p:ext uri="{BB962C8B-B14F-4D97-AF65-F5344CB8AC3E}">
        <p14:creationId xmlns:p14="http://schemas.microsoft.com/office/powerpoint/2010/main" val="42890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2D01FB8A-7920-4791-8711-C841EB5B6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685800" y="355600"/>
            <a:ext cx="42519600" cy="40640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lstStyle/>
          <a:p>
            <a:pPr eaLnBrk="1" hangingPunct="1">
              <a:defRPr/>
            </a:pPr>
            <a:r>
              <a:rPr lang="en-US" sz="7200" b="1" dirty="0" smtClean="0">
                <a:solidFill>
                  <a:srgbClr val="FFC000"/>
                </a:solidFill>
                <a:latin typeface="Times New Roman" pitchFamily="18" charset="0"/>
                <a:cs typeface="Times New Roman" pitchFamily="18" charset="0"/>
              </a:rPr>
              <a:t>The Effect of Patient Positioning on Absolute Digital Toe Pressures with Non-Invasive Vascular Testing</a:t>
            </a:r>
            <a:r>
              <a:rPr lang="en-US" sz="7200" dirty="0" smtClean="0">
                <a:latin typeface="Times New Roman" pitchFamily="18" charset="0"/>
                <a:cs typeface="Times New Roman" pitchFamily="18" charset="0"/>
              </a:rPr>
              <a:t> </a:t>
            </a:r>
            <a:br>
              <a:rPr lang="en-US" sz="72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t>
            </a:r>
            <a:br>
              <a:rPr lang="en-US" sz="1400" dirty="0" smtClean="0">
                <a:latin typeface="Times New Roman" pitchFamily="18" charset="0"/>
                <a:cs typeface="Times New Roman" pitchFamily="18" charset="0"/>
              </a:rPr>
            </a:br>
            <a:r>
              <a:rPr lang="en-US" sz="5400" dirty="0" smtClean="0">
                <a:solidFill>
                  <a:srgbClr val="FFFF00"/>
                </a:solidFill>
                <a:latin typeface="Times New Roman" pitchFamily="18" charset="0"/>
                <a:cs typeface="Times New Roman" pitchFamily="18" charset="0"/>
              </a:rPr>
              <a:t>Laura </a:t>
            </a:r>
            <a:r>
              <a:rPr lang="en-US" sz="5400" dirty="0" err="1" smtClean="0">
                <a:solidFill>
                  <a:srgbClr val="FFFF00"/>
                </a:solidFill>
                <a:latin typeface="Times New Roman" pitchFamily="18" charset="0"/>
                <a:cs typeface="Times New Roman" pitchFamily="18" charset="0"/>
              </a:rPr>
              <a:t>Sansosti</a:t>
            </a:r>
            <a:r>
              <a:rPr lang="en-US" sz="5400" dirty="0" smtClean="0">
                <a:solidFill>
                  <a:srgbClr val="FFFF00"/>
                </a:solidFill>
                <a:latin typeface="Times New Roman" pitchFamily="18" charset="0"/>
                <a:cs typeface="Times New Roman" pitchFamily="18" charset="0"/>
              </a:rPr>
              <a:t>, </a:t>
            </a:r>
            <a:r>
              <a:rPr lang="en-US" sz="5400" dirty="0" err="1" smtClean="0">
                <a:solidFill>
                  <a:srgbClr val="FFFF00"/>
                </a:solidFill>
                <a:latin typeface="Times New Roman" pitchFamily="18" charset="0"/>
                <a:cs typeface="Times New Roman" pitchFamily="18" charset="0"/>
              </a:rPr>
              <a:t>DPM</a:t>
            </a:r>
            <a:r>
              <a:rPr lang="en-US" sz="5400" baseline="30000" dirty="0" err="1" smtClean="0">
                <a:solidFill>
                  <a:srgbClr val="FFFF00"/>
                </a:solidFill>
                <a:latin typeface="Times New Roman" pitchFamily="18" charset="0"/>
                <a:cs typeface="Times New Roman" pitchFamily="18" charset="0"/>
              </a:rPr>
              <a:t>a</a:t>
            </a:r>
            <a:r>
              <a:rPr lang="en-US" sz="5400" dirty="0" smtClean="0">
                <a:solidFill>
                  <a:srgbClr val="FFFF00"/>
                </a:solidFill>
                <a:latin typeface="Times New Roman" pitchFamily="18" charset="0"/>
                <a:cs typeface="Times New Roman" pitchFamily="18" charset="0"/>
              </a:rPr>
              <a:t>, Michael D. </a:t>
            </a:r>
            <a:r>
              <a:rPr lang="en-US" sz="5400" dirty="0" err="1" smtClean="0">
                <a:solidFill>
                  <a:srgbClr val="FFFF00"/>
                </a:solidFill>
                <a:latin typeface="Times New Roman" pitchFamily="18" charset="0"/>
                <a:cs typeface="Times New Roman" pitchFamily="18" charset="0"/>
              </a:rPr>
              <a:t>Berger</a:t>
            </a:r>
            <a:r>
              <a:rPr lang="en-US" sz="5400" baseline="30000" dirty="0" err="1" smtClean="0">
                <a:solidFill>
                  <a:srgbClr val="FFFF00"/>
                </a:solidFill>
                <a:latin typeface="Times New Roman" pitchFamily="18" charset="0"/>
                <a:cs typeface="Times New Roman" pitchFamily="18" charset="0"/>
              </a:rPr>
              <a:t>b</a:t>
            </a:r>
            <a:r>
              <a:rPr lang="en-US" sz="5400" dirty="0" smtClean="0">
                <a:solidFill>
                  <a:srgbClr val="FFFF00"/>
                </a:solidFill>
                <a:latin typeface="Times New Roman" pitchFamily="18" charset="0"/>
                <a:cs typeface="Times New Roman" pitchFamily="18" charset="0"/>
              </a:rPr>
              <a:t>, Michael A. </a:t>
            </a:r>
            <a:r>
              <a:rPr lang="en-US" sz="5400" dirty="0" err="1" smtClean="0">
                <a:solidFill>
                  <a:srgbClr val="FFFF00"/>
                </a:solidFill>
                <a:latin typeface="Times New Roman" pitchFamily="18" charset="0"/>
                <a:cs typeface="Times New Roman" pitchFamily="18" charset="0"/>
              </a:rPr>
              <a:t>Gerrity</a:t>
            </a:r>
            <a:r>
              <a:rPr lang="en-US" sz="5400" baseline="30000" dirty="0" err="1" smtClean="0">
                <a:solidFill>
                  <a:srgbClr val="FFFF00"/>
                </a:solidFill>
                <a:latin typeface="Times New Roman" pitchFamily="18" charset="0"/>
                <a:cs typeface="Times New Roman" pitchFamily="18" charset="0"/>
              </a:rPr>
              <a:t>b</a:t>
            </a:r>
            <a:r>
              <a:rPr lang="en-US" sz="5400" dirty="0" smtClean="0">
                <a:solidFill>
                  <a:srgbClr val="FFFF00"/>
                </a:solidFill>
                <a:latin typeface="Times New Roman" pitchFamily="18" charset="0"/>
                <a:cs typeface="Times New Roman" pitchFamily="18" charset="0"/>
              </a:rPr>
              <a:t>, and Andrew J. Meyr, </a:t>
            </a:r>
            <a:r>
              <a:rPr lang="en-US" sz="5400" dirty="0" err="1" smtClean="0">
                <a:solidFill>
                  <a:srgbClr val="FFFF00"/>
                </a:solidFill>
                <a:latin typeface="Times New Roman" pitchFamily="18" charset="0"/>
                <a:cs typeface="Times New Roman" pitchFamily="18" charset="0"/>
              </a:rPr>
              <a:t>DPM</a:t>
            </a:r>
            <a:r>
              <a:rPr lang="en-US" sz="5400" baseline="30000" dirty="0" err="1" smtClean="0">
                <a:solidFill>
                  <a:srgbClr val="FFFF00"/>
                </a:solidFill>
                <a:latin typeface="Times New Roman" pitchFamily="18" charset="0"/>
                <a:cs typeface="Times New Roman" pitchFamily="18" charset="0"/>
              </a:rPr>
              <a:t>c</a:t>
            </a:r>
            <a:r>
              <a:rPr lang="en-US" sz="5400" dirty="0" smtClean="0">
                <a:solidFill>
                  <a:srgbClr val="FFFF00"/>
                </a:solidFill>
                <a:latin typeface="Times New Roman" pitchFamily="18" charset="0"/>
                <a:cs typeface="Times New Roman" pitchFamily="18" charset="0"/>
              </a:rPr>
              <a:t> </a:t>
            </a:r>
            <a:r>
              <a:rPr lang="en-US" sz="3200" dirty="0" smtClean="0">
                <a:solidFill>
                  <a:schemeClr val="bg1"/>
                </a:solidFill>
                <a:latin typeface="Times New Roman" pitchFamily="18" charset="0"/>
                <a:cs typeface="Times New Roman" pitchFamily="18" charset="0"/>
              </a:rPr>
              <a:t/>
            </a:r>
            <a:br>
              <a:rPr lang="en-US" sz="3200" dirty="0" smtClean="0">
                <a:solidFill>
                  <a:schemeClr val="bg1"/>
                </a:solidFill>
                <a:latin typeface="Times New Roman" pitchFamily="18" charset="0"/>
                <a:cs typeface="Times New Roman" pitchFamily="18" charset="0"/>
              </a:rPr>
            </a:br>
            <a:r>
              <a:rPr lang="en-US" sz="1200" dirty="0">
                <a:solidFill>
                  <a:schemeClr val="bg1"/>
                </a:solidFill>
                <a:latin typeface="Times New Roman" pitchFamily="18" charset="0"/>
                <a:cs typeface="Times New Roman" pitchFamily="18" charset="0"/>
              </a:rPr>
              <a:t/>
            </a:r>
            <a:br>
              <a:rPr lang="en-US" sz="1200" dirty="0">
                <a:solidFill>
                  <a:schemeClr val="bg1"/>
                </a:solidFill>
                <a:latin typeface="Times New Roman" pitchFamily="18" charset="0"/>
                <a:cs typeface="Times New Roman" pitchFamily="18" charset="0"/>
              </a:rPr>
            </a:br>
            <a:r>
              <a:rPr lang="en-US" sz="3200" baseline="30000" dirty="0">
                <a:solidFill>
                  <a:schemeClr val="bg1"/>
                </a:solidFill>
                <a:latin typeface="Times New Roman" pitchFamily="18" charset="0"/>
                <a:cs typeface="Times New Roman" pitchFamily="18" charset="0"/>
              </a:rPr>
              <a:t>a</a:t>
            </a:r>
            <a:r>
              <a:rPr lang="en-US" sz="3200" dirty="0">
                <a:solidFill>
                  <a:schemeClr val="bg1"/>
                </a:solidFill>
                <a:latin typeface="Times New Roman" pitchFamily="18" charset="0"/>
                <a:cs typeface="Times New Roman" pitchFamily="18" charset="0"/>
              </a:rPr>
              <a:t>Resident, Temple University Hospital Podiatric Surgical Residency Program, Philadelphia, Pennsylvania</a:t>
            </a:r>
            <a:br>
              <a:rPr lang="en-US" sz="3200" dirty="0">
                <a:solidFill>
                  <a:schemeClr val="bg1"/>
                </a:solidFill>
                <a:latin typeface="Times New Roman" pitchFamily="18" charset="0"/>
                <a:cs typeface="Times New Roman" pitchFamily="18" charset="0"/>
              </a:rPr>
            </a:br>
            <a:r>
              <a:rPr lang="en-US" sz="3200" baseline="30000" dirty="0" err="1" smtClean="0">
                <a:solidFill>
                  <a:schemeClr val="bg1"/>
                </a:solidFill>
                <a:latin typeface="Times New Roman" pitchFamily="18" charset="0"/>
                <a:cs typeface="Times New Roman" pitchFamily="18" charset="0"/>
              </a:rPr>
              <a:t>b</a:t>
            </a:r>
            <a:r>
              <a:rPr lang="en-US" sz="3200" dirty="0" err="1" smtClean="0">
                <a:solidFill>
                  <a:schemeClr val="bg1"/>
                </a:solidFill>
                <a:latin typeface="Times New Roman" pitchFamily="18" charset="0"/>
                <a:cs typeface="Times New Roman" pitchFamily="18" charset="0"/>
              </a:rPr>
              <a:t>Student</a:t>
            </a:r>
            <a:r>
              <a:rPr lang="en-US" sz="3200" dirty="0" smtClean="0">
                <a:solidFill>
                  <a:schemeClr val="bg1"/>
                </a:solidFill>
                <a:latin typeface="Times New Roman" pitchFamily="18" charset="0"/>
                <a:cs typeface="Times New Roman" pitchFamily="18" charset="0"/>
              </a:rPr>
              <a:t>, Temple University School of Podiatric Medicine, Philadelphia, Pennsylvania</a:t>
            </a:r>
            <a:br>
              <a:rPr lang="en-US" sz="3200" dirty="0" smtClean="0">
                <a:solidFill>
                  <a:schemeClr val="bg1"/>
                </a:solidFill>
                <a:latin typeface="Times New Roman" pitchFamily="18" charset="0"/>
                <a:cs typeface="Times New Roman" pitchFamily="18" charset="0"/>
              </a:rPr>
            </a:br>
            <a:r>
              <a:rPr lang="en-US" sz="3200" baseline="30000" dirty="0" err="1" smtClean="0">
                <a:solidFill>
                  <a:schemeClr val="bg1"/>
                </a:solidFill>
                <a:latin typeface="Times New Roman" pitchFamily="18" charset="0"/>
                <a:cs typeface="Times New Roman" pitchFamily="18" charset="0"/>
              </a:rPr>
              <a:t>c</a:t>
            </a:r>
            <a:r>
              <a:rPr lang="en-US" sz="3200" dirty="0" err="1" smtClean="0">
                <a:solidFill>
                  <a:schemeClr val="bg1"/>
                </a:solidFill>
                <a:latin typeface="Times New Roman" pitchFamily="18" charset="0"/>
                <a:cs typeface="Times New Roman" pitchFamily="18" charset="0"/>
              </a:rPr>
              <a:t>Associate</a:t>
            </a:r>
            <a:r>
              <a:rPr lang="en-US" sz="3200" dirty="0" smtClean="0">
                <a:solidFill>
                  <a:schemeClr val="bg1"/>
                </a:solidFill>
                <a:latin typeface="Times New Roman" pitchFamily="18" charset="0"/>
                <a:cs typeface="Times New Roman" pitchFamily="18" charset="0"/>
              </a:rPr>
              <a:t> Professor, Temple University School of Podiatric Medicine, Philadelphia, Pennsylvania</a:t>
            </a:r>
            <a:r>
              <a:rPr lang="en-US" sz="3200" baseline="30000" dirty="0" smtClean="0">
                <a:solidFill>
                  <a:schemeClr val="bg1"/>
                </a:solidFill>
                <a:latin typeface="Times New Roman" pitchFamily="18" charset="0"/>
                <a:cs typeface="Times New Roman" pitchFamily="18" charset="0"/>
              </a:rPr>
              <a:t/>
            </a:r>
            <a:br>
              <a:rPr lang="en-US" sz="3200" baseline="30000" dirty="0" smtClean="0">
                <a:solidFill>
                  <a:schemeClr val="bg1"/>
                </a:solidFill>
                <a:latin typeface="Times New Roman" pitchFamily="18" charset="0"/>
                <a:cs typeface="Times New Roman" pitchFamily="18" charset="0"/>
              </a:rPr>
            </a:br>
            <a:endParaRPr lang="en-US" sz="3600" i="1" dirty="0">
              <a:solidFill>
                <a:schemeClr val="bg1"/>
              </a:solidFill>
            </a:endParaRPr>
          </a:p>
        </p:txBody>
      </p:sp>
      <p:sp>
        <p:nvSpPr>
          <p:cNvPr id="2149" name="Text Box 154"/>
          <p:cNvSpPr txBox="1">
            <a:spLocks noChangeArrowheads="1"/>
          </p:cNvSpPr>
          <p:nvPr/>
        </p:nvSpPr>
        <p:spPr bwMode="auto">
          <a:xfrm>
            <a:off x="33646533" y="18460827"/>
            <a:ext cx="9525000" cy="3185487"/>
          </a:xfrm>
          <a:prstGeom prst="rect">
            <a:avLst/>
          </a:prstGeom>
          <a:noFill/>
          <a:ln w="127000" cmpd="dbl">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800" b="0" dirty="0" smtClean="0">
                <a:solidFill>
                  <a:schemeClr val="tx1"/>
                </a:solidFill>
                <a:latin typeface="Times New Roman" pitchFamily="18" charset="0"/>
                <a:cs typeface="Times New Roman" pitchFamily="18" charset="0"/>
              </a:rPr>
              <a:t>[</a:t>
            </a:r>
            <a:r>
              <a:rPr lang="en-US" sz="1800" b="0" dirty="0">
                <a:solidFill>
                  <a:schemeClr val="tx1"/>
                </a:solidFill>
                <a:latin typeface="Times New Roman" pitchFamily="18" charset="0"/>
                <a:cs typeface="Times New Roman" pitchFamily="18" charset="0"/>
              </a:rPr>
              <a:t>1] </a:t>
            </a:r>
            <a:r>
              <a:rPr lang="en-US" sz="1800" b="0" dirty="0" err="1">
                <a:solidFill>
                  <a:schemeClr val="tx1"/>
                </a:solidFill>
                <a:latin typeface="Times New Roman" pitchFamily="18" charset="0"/>
                <a:cs typeface="Times New Roman" pitchFamily="18" charset="0"/>
              </a:rPr>
              <a:t>Apelqvist</a:t>
            </a:r>
            <a:r>
              <a:rPr lang="en-US" sz="1800" b="0" dirty="0">
                <a:solidFill>
                  <a:schemeClr val="tx1"/>
                </a:solidFill>
                <a:latin typeface="Times New Roman" pitchFamily="18" charset="0"/>
                <a:cs typeface="Times New Roman" pitchFamily="18" charset="0"/>
              </a:rPr>
              <a:t> J, </a:t>
            </a:r>
            <a:r>
              <a:rPr lang="en-US" sz="1800" b="0" dirty="0" err="1">
                <a:solidFill>
                  <a:schemeClr val="tx1"/>
                </a:solidFill>
                <a:latin typeface="Times New Roman" pitchFamily="18" charset="0"/>
                <a:cs typeface="Times New Roman" pitchFamily="18" charset="0"/>
              </a:rPr>
              <a:t>Castenfors</a:t>
            </a:r>
            <a:r>
              <a:rPr lang="en-US" sz="1800" b="0" dirty="0">
                <a:solidFill>
                  <a:schemeClr val="tx1"/>
                </a:solidFill>
                <a:latin typeface="Times New Roman" pitchFamily="18" charset="0"/>
                <a:cs typeface="Times New Roman" pitchFamily="18" charset="0"/>
              </a:rPr>
              <a:t> J, Larsson J, </a:t>
            </a:r>
            <a:r>
              <a:rPr lang="en-US" sz="1800" b="0" dirty="0" err="1">
                <a:solidFill>
                  <a:schemeClr val="tx1"/>
                </a:solidFill>
                <a:latin typeface="Times New Roman" pitchFamily="18" charset="0"/>
                <a:cs typeface="Times New Roman" pitchFamily="18" charset="0"/>
              </a:rPr>
              <a:t>Stenström</a:t>
            </a:r>
            <a:r>
              <a:rPr lang="en-US" sz="1800" b="0" dirty="0">
                <a:solidFill>
                  <a:schemeClr val="tx1"/>
                </a:solidFill>
                <a:latin typeface="Times New Roman" pitchFamily="18" charset="0"/>
                <a:cs typeface="Times New Roman" pitchFamily="18" charset="0"/>
              </a:rPr>
              <a:t> A, </a:t>
            </a:r>
            <a:r>
              <a:rPr lang="en-US" sz="1800" b="0" dirty="0" err="1">
                <a:solidFill>
                  <a:schemeClr val="tx1"/>
                </a:solidFill>
                <a:latin typeface="Times New Roman" pitchFamily="18" charset="0"/>
                <a:cs typeface="Times New Roman" pitchFamily="18" charset="0"/>
              </a:rPr>
              <a:t>Agardh</a:t>
            </a:r>
            <a:r>
              <a:rPr lang="en-US" sz="1800" b="0" dirty="0">
                <a:solidFill>
                  <a:schemeClr val="tx1"/>
                </a:solidFill>
                <a:latin typeface="Times New Roman" pitchFamily="18" charset="0"/>
                <a:cs typeface="Times New Roman" pitchFamily="18" charset="0"/>
              </a:rPr>
              <a:t> CD. Prognostic value of systolic ankle and toe blood pressure levels in outcome of diabetic foot ulcer. Diabetes Care. 1989;12(6):373-8</a:t>
            </a:r>
            <a:r>
              <a:rPr lang="en-US" sz="1800" b="0" dirty="0" smtClean="0">
                <a:solidFill>
                  <a:schemeClr val="tx1"/>
                </a:solidFill>
                <a:latin typeface="Times New Roman" pitchFamily="18" charset="0"/>
                <a:cs typeface="Times New Roman" pitchFamily="18" charset="0"/>
              </a:rPr>
              <a:t>.</a:t>
            </a:r>
            <a:endParaRPr lang="en-US" sz="1800" b="0" dirty="0">
              <a:solidFill>
                <a:schemeClr val="tx1"/>
              </a:solidFill>
              <a:latin typeface="Times New Roman" pitchFamily="18" charset="0"/>
              <a:cs typeface="Times New Roman" pitchFamily="18" charset="0"/>
            </a:endParaRPr>
          </a:p>
          <a:p>
            <a:pPr algn="l" eaLnBrk="1" hangingPunct="1"/>
            <a:r>
              <a:rPr lang="en-US" sz="1800" b="0" dirty="0">
                <a:solidFill>
                  <a:schemeClr val="tx1"/>
                </a:solidFill>
                <a:latin typeface="Times New Roman" pitchFamily="18" charset="0"/>
                <a:cs typeface="Times New Roman" pitchFamily="18" charset="0"/>
              </a:rPr>
              <a:t>[2] </a:t>
            </a:r>
            <a:r>
              <a:rPr lang="en-US" sz="1800" b="0" dirty="0" err="1">
                <a:solidFill>
                  <a:schemeClr val="tx1"/>
                </a:solidFill>
                <a:latin typeface="Times New Roman" pitchFamily="18" charset="0"/>
                <a:cs typeface="Times New Roman" pitchFamily="18" charset="0"/>
              </a:rPr>
              <a:t>Widmer</a:t>
            </a:r>
            <a:r>
              <a:rPr lang="en-US" sz="1800" b="0" dirty="0">
                <a:solidFill>
                  <a:schemeClr val="tx1"/>
                </a:solidFill>
                <a:latin typeface="Times New Roman" pitchFamily="18" charset="0"/>
                <a:cs typeface="Times New Roman" pitchFamily="18" charset="0"/>
              </a:rPr>
              <a:t> LW, </a:t>
            </a:r>
            <a:r>
              <a:rPr lang="en-US" sz="1800" b="0" dirty="0" err="1">
                <a:solidFill>
                  <a:schemeClr val="tx1"/>
                </a:solidFill>
                <a:latin typeface="Times New Roman" pitchFamily="18" charset="0"/>
                <a:cs typeface="Times New Roman" pitchFamily="18" charset="0"/>
              </a:rPr>
              <a:t>Vikatmaa</a:t>
            </a:r>
            <a:r>
              <a:rPr lang="en-US" sz="1800" b="0" dirty="0">
                <a:solidFill>
                  <a:schemeClr val="tx1"/>
                </a:solidFill>
                <a:latin typeface="Times New Roman" pitchFamily="18" charset="0"/>
                <a:cs typeface="Times New Roman" pitchFamily="18" charset="0"/>
              </a:rPr>
              <a:t> P, </a:t>
            </a:r>
            <a:r>
              <a:rPr lang="en-US" sz="1800" b="0" dirty="0" err="1">
                <a:solidFill>
                  <a:schemeClr val="tx1"/>
                </a:solidFill>
                <a:latin typeface="Times New Roman" pitchFamily="18" charset="0"/>
                <a:cs typeface="Times New Roman" pitchFamily="18" charset="0"/>
              </a:rPr>
              <a:t>Aho</a:t>
            </a:r>
            <a:r>
              <a:rPr lang="en-US" sz="1800" b="0" dirty="0">
                <a:solidFill>
                  <a:schemeClr val="tx1"/>
                </a:solidFill>
                <a:latin typeface="Times New Roman" pitchFamily="18" charset="0"/>
                <a:cs typeface="Times New Roman" pitchFamily="18" charset="0"/>
              </a:rPr>
              <a:t> P, </a:t>
            </a:r>
            <a:r>
              <a:rPr lang="en-US" sz="1800" b="0" dirty="0" err="1">
                <a:solidFill>
                  <a:schemeClr val="tx1"/>
                </a:solidFill>
                <a:latin typeface="Times New Roman" pitchFamily="18" charset="0"/>
                <a:cs typeface="Times New Roman" pitchFamily="18" charset="0"/>
              </a:rPr>
              <a:t>Lepäntalo</a:t>
            </a:r>
            <a:r>
              <a:rPr lang="en-US" sz="1800" b="0" dirty="0">
                <a:solidFill>
                  <a:schemeClr val="tx1"/>
                </a:solidFill>
                <a:latin typeface="Times New Roman" pitchFamily="18" charset="0"/>
                <a:cs typeface="Times New Roman" pitchFamily="18" charset="0"/>
              </a:rPr>
              <a:t> M, </a:t>
            </a:r>
            <a:r>
              <a:rPr lang="en-US" sz="1800" b="0" dirty="0" err="1">
                <a:solidFill>
                  <a:schemeClr val="tx1"/>
                </a:solidFill>
                <a:latin typeface="Times New Roman" pitchFamily="18" charset="0"/>
                <a:cs typeface="Times New Roman" pitchFamily="18" charset="0"/>
              </a:rPr>
              <a:t>Venermo</a:t>
            </a:r>
            <a:r>
              <a:rPr lang="en-US" sz="1800" b="0" dirty="0">
                <a:solidFill>
                  <a:schemeClr val="tx1"/>
                </a:solidFill>
                <a:latin typeface="Times New Roman" pitchFamily="18" charset="0"/>
                <a:cs typeface="Times New Roman" pitchFamily="18" charset="0"/>
              </a:rPr>
              <a:t> M. Reliability and repeatability of toe pressures measured with laser Doppler and portable and stationary </a:t>
            </a:r>
            <a:r>
              <a:rPr lang="en-US" sz="1800" b="0" dirty="0" err="1">
                <a:solidFill>
                  <a:schemeClr val="tx1"/>
                </a:solidFill>
                <a:latin typeface="Times New Roman" pitchFamily="18" charset="0"/>
                <a:cs typeface="Times New Roman" pitchFamily="18" charset="0"/>
              </a:rPr>
              <a:t>photoplethysmography</a:t>
            </a:r>
            <a:r>
              <a:rPr lang="en-US" sz="1800" b="0" dirty="0">
                <a:solidFill>
                  <a:schemeClr val="tx1"/>
                </a:solidFill>
                <a:latin typeface="Times New Roman" pitchFamily="18" charset="0"/>
                <a:cs typeface="Times New Roman" pitchFamily="18" charset="0"/>
              </a:rPr>
              <a:t> devices. Ann </a:t>
            </a:r>
            <a:r>
              <a:rPr lang="en-US" sz="1800" b="0" dirty="0" err="1">
                <a:solidFill>
                  <a:schemeClr val="tx1"/>
                </a:solidFill>
                <a:latin typeface="Times New Roman" pitchFamily="18" charset="0"/>
                <a:cs typeface="Times New Roman" pitchFamily="18" charset="0"/>
              </a:rPr>
              <a:t>Vasc</a:t>
            </a:r>
            <a:r>
              <a:rPr lang="en-US" sz="1800" b="0" dirty="0">
                <a:solidFill>
                  <a:schemeClr val="tx1"/>
                </a:solidFill>
                <a:latin typeface="Times New Roman" pitchFamily="18" charset="0"/>
                <a:cs typeface="Times New Roman" pitchFamily="18" charset="0"/>
              </a:rPr>
              <a:t> Surg. 2012;26(3):404-10</a:t>
            </a:r>
            <a:r>
              <a:rPr lang="en-US" sz="1800" b="0" dirty="0" smtClean="0">
                <a:solidFill>
                  <a:schemeClr val="tx1"/>
                </a:solidFill>
                <a:latin typeface="Times New Roman" pitchFamily="18" charset="0"/>
                <a:cs typeface="Times New Roman" pitchFamily="18" charset="0"/>
              </a:rPr>
              <a:t>.</a:t>
            </a:r>
            <a:endParaRPr lang="en-US" sz="1800" b="0" dirty="0">
              <a:solidFill>
                <a:schemeClr val="tx1"/>
              </a:solidFill>
              <a:latin typeface="Times New Roman" pitchFamily="18" charset="0"/>
              <a:cs typeface="Times New Roman" pitchFamily="18" charset="0"/>
            </a:endParaRPr>
          </a:p>
          <a:p>
            <a:pPr algn="l" eaLnBrk="1" hangingPunct="1"/>
            <a:r>
              <a:rPr lang="en-US" sz="1800" b="0" dirty="0">
                <a:solidFill>
                  <a:schemeClr val="tx1"/>
                </a:solidFill>
                <a:latin typeface="Times New Roman" pitchFamily="18" charset="0"/>
                <a:cs typeface="Times New Roman" pitchFamily="18" charset="0"/>
              </a:rPr>
              <a:t>[3] </a:t>
            </a:r>
            <a:r>
              <a:rPr lang="en-US" sz="1800" b="0" dirty="0" err="1">
                <a:solidFill>
                  <a:schemeClr val="tx1"/>
                </a:solidFill>
                <a:latin typeface="Times New Roman" pitchFamily="18" charset="0"/>
                <a:cs typeface="Times New Roman" pitchFamily="18" charset="0"/>
              </a:rPr>
              <a:t>Romanos</a:t>
            </a:r>
            <a:r>
              <a:rPr lang="en-US" sz="1800" b="0" dirty="0">
                <a:solidFill>
                  <a:schemeClr val="tx1"/>
                </a:solidFill>
                <a:latin typeface="Times New Roman" pitchFamily="18" charset="0"/>
                <a:cs typeface="Times New Roman" pitchFamily="18" charset="0"/>
              </a:rPr>
              <a:t> MT, </a:t>
            </a:r>
            <a:r>
              <a:rPr lang="en-US" sz="1800" b="0" dirty="0" err="1">
                <a:solidFill>
                  <a:schemeClr val="tx1"/>
                </a:solidFill>
                <a:latin typeface="Times New Roman" pitchFamily="18" charset="0"/>
                <a:cs typeface="Times New Roman" pitchFamily="18" charset="0"/>
              </a:rPr>
              <a:t>Raspovic</a:t>
            </a:r>
            <a:r>
              <a:rPr lang="en-US" sz="1800" b="0" dirty="0">
                <a:solidFill>
                  <a:schemeClr val="tx1"/>
                </a:solidFill>
                <a:latin typeface="Times New Roman" pitchFamily="18" charset="0"/>
                <a:cs typeface="Times New Roman" pitchFamily="18" charset="0"/>
              </a:rPr>
              <a:t> A, Perrin BM. The reliability of toe systolic pressure and the toe brachial index in patients with diabetes. J Foot Ankle Res. 2010;3:31</a:t>
            </a:r>
            <a:r>
              <a:rPr lang="en-US" sz="1800" b="0" dirty="0" smtClean="0">
                <a:solidFill>
                  <a:schemeClr val="tx1"/>
                </a:solidFill>
                <a:latin typeface="Times New Roman" pitchFamily="18" charset="0"/>
                <a:cs typeface="Times New Roman" pitchFamily="18" charset="0"/>
              </a:rPr>
              <a:t>.</a:t>
            </a:r>
            <a:endParaRPr lang="en-US" sz="1800" b="0" dirty="0">
              <a:solidFill>
                <a:schemeClr val="tx1"/>
              </a:solidFill>
              <a:latin typeface="Times New Roman" pitchFamily="18" charset="0"/>
              <a:cs typeface="Times New Roman" pitchFamily="18" charset="0"/>
            </a:endParaRPr>
          </a:p>
          <a:p>
            <a:pPr algn="l" eaLnBrk="1" hangingPunct="1"/>
            <a:r>
              <a:rPr lang="en-US" sz="1800" b="0" dirty="0">
                <a:solidFill>
                  <a:schemeClr val="tx1"/>
                </a:solidFill>
                <a:latin typeface="Times New Roman" pitchFamily="18" charset="0"/>
                <a:cs typeface="Times New Roman" pitchFamily="18" charset="0"/>
              </a:rPr>
              <a:t>[4] </a:t>
            </a:r>
            <a:r>
              <a:rPr lang="en-US" sz="1800" b="0" dirty="0" err="1">
                <a:solidFill>
                  <a:schemeClr val="tx1"/>
                </a:solidFill>
                <a:latin typeface="Times New Roman" pitchFamily="18" charset="0"/>
                <a:cs typeface="Times New Roman" pitchFamily="18" charset="0"/>
              </a:rPr>
              <a:t>Kröger</a:t>
            </a:r>
            <a:r>
              <a:rPr lang="en-US" sz="1800" b="0" dirty="0">
                <a:solidFill>
                  <a:schemeClr val="tx1"/>
                </a:solidFill>
                <a:latin typeface="Times New Roman" pitchFamily="18" charset="0"/>
                <a:cs typeface="Times New Roman" pitchFamily="18" charset="0"/>
              </a:rPr>
              <a:t> K, </a:t>
            </a:r>
            <a:r>
              <a:rPr lang="en-US" sz="1800" b="0" dirty="0" err="1">
                <a:solidFill>
                  <a:schemeClr val="tx1"/>
                </a:solidFill>
                <a:latin typeface="Times New Roman" pitchFamily="18" charset="0"/>
                <a:cs typeface="Times New Roman" pitchFamily="18" charset="0"/>
              </a:rPr>
              <a:t>Stewen</a:t>
            </a:r>
            <a:r>
              <a:rPr lang="en-US" sz="1800" b="0" dirty="0">
                <a:solidFill>
                  <a:schemeClr val="tx1"/>
                </a:solidFill>
                <a:latin typeface="Times New Roman" pitchFamily="18" charset="0"/>
                <a:cs typeface="Times New Roman" pitchFamily="18" charset="0"/>
              </a:rPr>
              <a:t> C, </a:t>
            </a:r>
            <a:r>
              <a:rPr lang="en-US" sz="1800" b="0" dirty="0" err="1">
                <a:solidFill>
                  <a:schemeClr val="tx1"/>
                </a:solidFill>
                <a:latin typeface="Times New Roman" pitchFamily="18" charset="0"/>
                <a:cs typeface="Times New Roman" pitchFamily="18" charset="0"/>
              </a:rPr>
              <a:t>Santosa</a:t>
            </a:r>
            <a:r>
              <a:rPr lang="en-US" sz="1800" b="0" dirty="0">
                <a:solidFill>
                  <a:schemeClr val="tx1"/>
                </a:solidFill>
                <a:latin typeface="Times New Roman" pitchFamily="18" charset="0"/>
                <a:cs typeface="Times New Roman" pitchFamily="18" charset="0"/>
              </a:rPr>
              <a:t> F, </a:t>
            </a:r>
            <a:r>
              <a:rPr lang="en-US" sz="1800" b="0" dirty="0" err="1">
                <a:solidFill>
                  <a:schemeClr val="tx1"/>
                </a:solidFill>
                <a:latin typeface="Times New Roman" pitchFamily="18" charset="0"/>
                <a:cs typeface="Times New Roman" pitchFamily="18" charset="0"/>
              </a:rPr>
              <a:t>Rudofsky</a:t>
            </a:r>
            <a:r>
              <a:rPr lang="en-US" sz="1800" b="0" dirty="0">
                <a:solidFill>
                  <a:schemeClr val="tx1"/>
                </a:solidFill>
                <a:latin typeface="Times New Roman" pitchFamily="18" charset="0"/>
                <a:cs typeface="Times New Roman" pitchFamily="18" charset="0"/>
              </a:rPr>
              <a:t> G. Toe pressure measurements compared to ankle artery pressure measurements. Angiology. 2003;54(1):39-44</a:t>
            </a:r>
            <a:r>
              <a:rPr lang="en-US" sz="1800" b="0" dirty="0" smtClean="0">
                <a:solidFill>
                  <a:schemeClr val="tx1"/>
                </a:solidFill>
                <a:latin typeface="Times New Roman" pitchFamily="18" charset="0"/>
                <a:cs typeface="Times New Roman" pitchFamily="18" charset="0"/>
              </a:rPr>
              <a:t>.</a:t>
            </a:r>
            <a:endParaRPr lang="en-US" sz="1800" b="0" dirty="0">
              <a:solidFill>
                <a:schemeClr val="tx1"/>
              </a:solidFill>
              <a:latin typeface="Times New Roman" pitchFamily="18" charset="0"/>
              <a:cs typeface="Times New Roman" pitchFamily="18" charset="0"/>
            </a:endParaRPr>
          </a:p>
          <a:p>
            <a:pPr algn="l" eaLnBrk="1" hangingPunct="1"/>
            <a:r>
              <a:rPr lang="en-US" sz="1800" b="0" dirty="0">
                <a:solidFill>
                  <a:schemeClr val="tx1"/>
                </a:solidFill>
                <a:latin typeface="Times New Roman" pitchFamily="18" charset="0"/>
                <a:cs typeface="Times New Roman" pitchFamily="18" charset="0"/>
              </a:rPr>
              <a:t>[5] Park SC, Choi CY, Ha YI, Yang HE. Utility of Toe-brachial Index for Diagnosis of Peripheral Artery Disease. Arch </a:t>
            </a:r>
            <a:r>
              <a:rPr lang="en-US" sz="1800" b="0" dirty="0" err="1">
                <a:solidFill>
                  <a:schemeClr val="tx1"/>
                </a:solidFill>
                <a:latin typeface="Times New Roman" pitchFamily="18" charset="0"/>
                <a:cs typeface="Times New Roman" pitchFamily="18" charset="0"/>
              </a:rPr>
              <a:t>Plast</a:t>
            </a:r>
            <a:r>
              <a:rPr lang="en-US" sz="1800" b="0" dirty="0">
                <a:solidFill>
                  <a:schemeClr val="tx1"/>
                </a:solidFill>
                <a:latin typeface="Times New Roman" pitchFamily="18" charset="0"/>
                <a:cs typeface="Times New Roman" pitchFamily="18" charset="0"/>
              </a:rPr>
              <a:t> Surg. 2012;39(3):227-31. </a:t>
            </a:r>
          </a:p>
        </p:txBody>
      </p:sp>
      <p:sp>
        <p:nvSpPr>
          <p:cNvPr id="2150" name="Text Box 161"/>
          <p:cNvSpPr txBox="1">
            <a:spLocks noChangeArrowheads="1"/>
          </p:cNvSpPr>
          <p:nvPr/>
        </p:nvSpPr>
        <p:spPr bwMode="auto">
          <a:xfrm>
            <a:off x="39852600" y="6850063"/>
            <a:ext cx="30480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696686" y="15686746"/>
            <a:ext cx="10363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Conclusion</a:t>
            </a:r>
            <a:endParaRPr lang="en-US" dirty="0">
              <a:solidFill>
                <a:schemeClr val="accent1"/>
              </a:solidFill>
              <a:latin typeface="Times New Roman" pitchFamily="18" charset="0"/>
              <a:cs typeface="Times New Roman" pitchFamily="18" charset="0"/>
            </a:endParaRPr>
          </a:p>
        </p:txBody>
      </p:sp>
      <p:sp>
        <p:nvSpPr>
          <p:cNvPr id="2152" name="Rectangle 164"/>
          <p:cNvSpPr>
            <a:spLocks noChangeArrowheads="1"/>
          </p:cNvSpPr>
          <p:nvPr/>
        </p:nvSpPr>
        <p:spPr bwMode="auto">
          <a:xfrm>
            <a:off x="27152600" y="4648200"/>
            <a:ext cx="160528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Results</a:t>
            </a:r>
          </a:p>
        </p:txBody>
      </p:sp>
      <p:sp>
        <p:nvSpPr>
          <p:cNvPr id="2153" name="Rectangle 165"/>
          <p:cNvSpPr>
            <a:spLocks noChangeArrowheads="1"/>
          </p:cNvSpPr>
          <p:nvPr/>
        </p:nvSpPr>
        <p:spPr bwMode="auto">
          <a:xfrm>
            <a:off x="33646532" y="17449800"/>
            <a:ext cx="9525001"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References</a:t>
            </a:r>
            <a:endParaRPr lang="en-US" dirty="0">
              <a:solidFill>
                <a:schemeClr val="accent1"/>
              </a:solidFill>
              <a:latin typeface="Times New Roman" pitchFamily="18" charset="0"/>
              <a:cs typeface="Times New Roman" pitchFamily="18" charset="0"/>
            </a:endParaRPr>
          </a:p>
        </p:txBody>
      </p:sp>
      <p:sp>
        <p:nvSpPr>
          <p:cNvPr id="2154" name="Rectangle 166"/>
          <p:cNvSpPr>
            <a:spLocks noChangeArrowheads="1"/>
          </p:cNvSpPr>
          <p:nvPr/>
        </p:nvSpPr>
        <p:spPr bwMode="auto">
          <a:xfrm>
            <a:off x="12217400" y="4648200"/>
            <a:ext cx="145288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Methods</a:t>
            </a:r>
            <a:endParaRPr lang="en-US" dirty="0">
              <a:solidFill>
                <a:schemeClr val="accent1"/>
              </a:solidFill>
              <a:latin typeface="Times New Roman" pitchFamily="18" charset="0"/>
              <a:cs typeface="Times New Roman" pitchFamily="18" charset="0"/>
            </a:endParaRPr>
          </a:p>
        </p:txBody>
      </p:sp>
      <p:sp>
        <p:nvSpPr>
          <p:cNvPr id="2155" name="Rectangle 167"/>
          <p:cNvSpPr>
            <a:spLocks noChangeArrowheads="1"/>
          </p:cNvSpPr>
          <p:nvPr/>
        </p:nvSpPr>
        <p:spPr bwMode="auto">
          <a:xfrm>
            <a:off x="685800" y="46482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Statement of Purpose and Literature Review</a:t>
            </a:r>
          </a:p>
        </p:txBody>
      </p:sp>
      <p:sp>
        <p:nvSpPr>
          <p:cNvPr id="2156" name="Text Box 168"/>
          <p:cNvSpPr txBox="1">
            <a:spLocks noChangeArrowheads="1"/>
          </p:cNvSpPr>
          <p:nvPr/>
        </p:nvSpPr>
        <p:spPr bwMode="auto">
          <a:xfrm>
            <a:off x="685800" y="5562600"/>
            <a:ext cx="11125200" cy="10418237"/>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500" b="0" dirty="0" smtClean="0">
                <a:solidFill>
                  <a:schemeClr val="tx1"/>
                </a:solidFill>
                <a:latin typeface="Times New Roman" pitchFamily="18" charset="0"/>
                <a:cs typeface="Times New Roman" pitchFamily="18" charset="0"/>
              </a:rPr>
              <a:t>     The </a:t>
            </a:r>
            <a:r>
              <a:rPr lang="en-US" sz="2500" b="0" dirty="0">
                <a:solidFill>
                  <a:schemeClr val="tx1"/>
                </a:solidFill>
                <a:latin typeface="Times New Roman" pitchFamily="18" charset="0"/>
                <a:cs typeface="Times New Roman" pitchFamily="18" charset="0"/>
              </a:rPr>
              <a:t>primary non-invasive test utilized for the assessment of peripheral arterial disease (PAD) is the ankle brachial index (ABI).  Unfortunately, the ABI </a:t>
            </a:r>
            <a:r>
              <a:rPr lang="en-US" sz="2500" b="0" dirty="0" smtClean="0">
                <a:solidFill>
                  <a:schemeClr val="tx1"/>
                </a:solidFill>
                <a:latin typeface="Times New Roman" pitchFamily="18" charset="0"/>
                <a:cs typeface="Times New Roman" pitchFamily="18" charset="0"/>
              </a:rPr>
              <a:t>may be relatively </a:t>
            </a:r>
            <a:r>
              <a:rPr lang="en-US" sz="2500" b="0" dirty="0">
                <a:solidFill>
                  <a:schemeClr val="tx1"/>
                </a:solidFill>
                <a:latin typeface="Times New Roman" pitchFamily="18" charset="0"/>
                <a:cs typeface="Times New Roman" pitchFamily="18" charset="0"/>
              </a:rPr>
              <a:t>unreliable in patients with </a:t>
            </a:r>
            <a:r>
              <a:rPr lang="en-US" sz="2500" b="0" dirty="0" smtClean="0">
                <a:solidFill>
                  <a:schemeClr val="tx1"/>
                </a:solidFill>
                <a:latin typeface="Times New Roman" pitchFamily="18" charset="0"/>
                <a:cs typeface="Times New Roman" pitchFamily="18" charset="0"/>
              </a:rPr>
              <a:t>certain co-morbidities </a:t>
            </a:r>
            <a:r>
              <a:rPr lang="en-US" sz="2500" b="0" dirty="0">
                <a:solidFill>
                  <a:schemeClr val="tx1"/>
                </a:solidFill>
                <a:latin typeface="Times New Roman" pitchFamily="18" charset="0"/>
                <a:cs typeface="Times New Roman" pitchFamily="18" charset="0"/>
              </a:rPr>
              <a:t>including </a:t>
            </a:r>
            <a:r>
              <a:rPr lang="en-US" sz="2500" b="0" dirty="0" smtClean="0">
                <a:solidFill>
                  <a:schemeClr val="tx1"/>
                </a:solidFill>
                <a:latin typeface="Times New Roman" pitchFamily="18" charset="0"/>
                <a:cs typeface="Times New Roman" pitchFamily="18" charset="0"/>
              </a:rPr>
              <a:t>diabetes [1-5].</a:t>
            </a:r>
            <a:r>
              <a:rPr lang="en-US" sz="2500" b="0" dirty="0">
                <a:solidFill>
                  <a:schemeClr val="tx1"/>
                </a:solidFill>
                <a:latin typeface="Times New Roman" pitchFamily="18" charset="0"/>
                <a:cs typeface="Times New Roman" pitchFamily="18" charset="0"/>
              </a:rPr>
              <a:t>  This is attributable to medial arterial calcific sclerosis, </a:t>
            </a:r>
            <a:r>
              <a:rPr lang="en-US" sz="2500" b="0" dirty="0" smtClean="0">
                <a:solidFill>
                  <a:schemeClr val="tx1"/>
                </a:solidFill>
                <a:latin typeface="Times New Roman" pitchFamily="18" charset="0"/>
                <a:cs typeface="Times New Roman" pitchFamily="18" charset="0"/>
              </a:rPr>
              <a:t>which has the potential to lead to incompressibility </a:t>
            </a:r>
            <a:r>
              <a:rPr lang="en-US" sz="2500" b="0" dirty="0">
                <a:solidFill>
                  <a:schemeClr val="tx1"/>
                </a:solidFill>
                <a:latin typeface="Times New Roman" pitchFamily="18" charset="0"/>
                <a:cs typeface="Times New Roman" pitchFamily="18" charset="0"/>
              </a:rPr>
              <a:t>of the arteries and falsely elevated </a:t>
            </a:r>
            <a:r>
              <a:rPr lang="en-US" sz="2500" b="0" dirty="0" smtClean="0">
                <a:solidFill>
                  <a:schemeClr val="tx1"/>
                </a:solidFill>
                <a:latin typeface="Times New Roman" pitchFamily="18" charset="0"/>
                <a:cs typeface="Times New Roman" pitchFamily="18" charset="0"/>
              </a:rPr>
              <a:t>non-invasive vascular testing results</a:t>
            </a:r>
            <a:r>
              <a:rPr lang="en-US" sz="2500" b="0" dirty="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However, studies </a:t>
            </a:r>
            <a:r>
              <a:rPr lang="en-US" sz="2500" b="0" dirty="0">
                <a:solidFill>
                  <a:schemeClr val="tx1"/>
                </a:solidFill>
                <a:latin typeface="Times New Roman" pitchFamily="18" charset="0"/>
                <a:cs typeface="Times New Roman" pitchFamily="18" charset="0"/>
              </a:rPr>
              <a:t>have also </a:t>
            </a:r>
            <a:r>
              <a:rPr lang="en-US" sz="2500" b="0" dirty="0" smtClean="0">
                <a:solidFill>
                  <a:schemeClr val="tx1"/>
                </a:solidFill>
                <a:latin typeface="Times New Roman" pitchFamily="18" charset="0"/>
                <a:cs typeface="Times New Roman" pitchFamily="18" charset="0"/>
              </a:rPr>
              <a:t>demonstrated that </a:t>
            </a:r>
            <a:r>
              <a:rPr lang="en-US" sz="2500" b="0" dirty="0">
                <a:solidFill>
                  <a:schemeClr val="tx1"/>
                </a:solidFill>
                <a:latin typeface="Times New Roman" pitchFamily="18" charset="0"/>
                <a:cs typeface="Times New Roman" pitchFamily="18" charset="0"/>
              </a:rPr>
              <a:t>the digital arteries of the toes are less prone to this type of medial calcification, and </a:t>
            </a:r>
            <a:r>
              <a:rPr lang="en-US" sz="2500" b="0" dirty="0" smtClean="0">
                <a:solidFill>
                  <a:schemeClr val="tx1"/>
                </a:solidFill>
                <a:latin typeface="Times New Roman" pitchFamily="18" charset="0"/>
                <a:cs typeface="Times New Roman" pitchFamily="18" charset="0"/>
              </a:rPr>
              <a:t>absolute digital pressures without ratios may </a:t>
            </a:r>
            <a:r>
              <a:rPr lang="en-US" sz="2500" b="0" dirty="0">
                <a:solidFill>
                  <a:schemeClr val="tx1"/>
                </a:solidFill>
                <a:latin typeface="Times New Roman" pitchFamily="18" charset="0"/>
                <a:cs typeface="Times New Roman" pitchFamily="18" charset="0"/>
              </a:rPr>
              <a:t>give more reliable results with less false </a:t>
            </a:r>
            <a:r>
              <a:rPr lang="en-US" sz="2500" b="0" dirty="0" smtClean="0">
                <a:solidFill>
                  <a:schemeClr val="tx1"/>
                </a:solidFill>
                <a:latin typeface="Times New Roman" pitchFamily="18" charset="0"/>
                <a:cs typeface="Times New Roman" pitchFamily="18" charset="0"/>
              </a:rPr>
              <a:t>elevation.</a:t>
            </a:r>
            <a:r>
              <a:rPr lang="en-US" sz="2500" b="0" dirty="0">
                <a:solidFill>
                  <a:schemeClr val="tx1"/>
                </a:solidFill>
                <a:latin typeface="Times New Roman" pitchFamily="18" charset="0"/>
                <a:cs typeface="Times New Roman" pitchFamily="18" charset="0"/>
              </a:rPr>
              <a:t>  In fact, </a:t>
            </a:r>
            <a:r>
              <a:rPr lang="en-US" sz="2500" b="0" dirty="0" smtClean="0">
                <a:solidFill>
                  <a:schemeClr val="tx1"/>
                </a:solidFill>
                <a:latin typeface="Times New Roman" pitchFamily="18" charset="0"/>
                <a:cs typeface="Times New Roman" pitchFamily="18" charset="0"/>
              </a:rPr>
              <a:t>an often </a:t>
            </a:r>
            <a:r>
              <a:rPr lang="en-US" sz="2500" b="0" dirty="0">
                <a:solidFill>
                  <a:schemeClr val="tx1"/>
                </a:solidFill>
                <a:latin typeface="Times New Roman" pitchFamily="18" charset="0"/>
                <a:cs typeface="Times New Roman" pitchFamily="18" charset="0"/>
              </a:rPr>
              <a:t>cited study reported healing in 85% of patients with an absolute toe pressure greater than </a:t>
            </a:r>
            <a:r>
              <a:rPr lang="en-US" sz="2500" b="0" dirty="0" smtClean="0">
                <a:solidFill>
                  <a:schemeClr val="tx1"/>
                </a:solidFill>
                <a:latin typeface="Times New Roman" pitchFamily="18" charset="0"/>
                <a:cs typeface="Times New Roman" pitchFamily="18" charset="0"/>
              </a:rPr>
              <a:t>45mmHg,  while healing occurred in only </a:t>
            </a:r>
            <a:r>
              <a:rPr lang="en-US" sz="2500" b="0" dirty="0">
                <a:solidFill>
                  <a:schemeClr val="tx1"/>
                </a:solidFill>
                <a:latin typeface="Times New Roman" pitchFamily="18" charset="0"/>
                <a:cs typeface="Times New Roman" pitchFamily="18" charset="0"/>
              </a:rPr>
              <a:t>36% of patients with digital pressures less than </a:t>
            </a:r>
            <a:r>
              <a:rPr lang="en-US" sz="2500" b="0" dirty="0" smtClean="0">
                <a:solidFill>
                  <a:schemeClr val="tx1"/>
                </a:solidFill>
                <a:latin typeface="Times New Roman" pitchFamily="18" charset="0"/>
                <a:cs typeface="Times New Roman" pitchFamily="18" charset="0"/>
              </a:rPr>
              <a:t>45mmHg [</a:t>
            </a:r>
            <a:r>
              <a:rPr lang="en-US" sz="2500" b="0" dirty="0">
                <a:solidFill>
                  <a:schemeClr val="tx1"/>
                </a:solidFill>
                <a:latin typeface="Times New Roman" pitchFamily="18" charset="0"/>
                <a:cs typeface="Times New Roman" pitchFamily="18" charset="0"/>
              </a:rPr>
              <a:t>1]. </a:t>
            </a:r>
            <a:r>
              <a:rPr lang="en-US" sz="2500" b="0" dirty="0" smtClean="0">
                <a:solidFill>
                  <a:schemeClr val="tx1"/>
                </a:solidFill>
                <a:latin typeface="Times New Roman" pitchFamily="18" charset="0"/>
                <a:cs typeface="Times New Roman" pitchFamily="18" charset="0"/>
              </a:rPr>
              <a:t>Based in part on these results, </a:t>
            </a:r>
            <a:r>
              <a:rPr lang="en-US" sz="2500" b="0" dirty="0">
                <a:solidFill>
                  <a:schemeClr val="tx1"/>
                </a:solidFill>
                <a:latin typeface="Times New Roman" pitchFamily="18" charset="0"/>
                <a:cs typeface="Times New Roman" pitchFamily="18" charset="0"/>
              </a:rPr>
              <a:t>this is the primary diagnostic test and value utilized by the Temple University Hospital Limb Salvage Center </a:t>
            </a:r>
            <a:r>
              <a:rPr lang="en-US" sz="2500" b="0" dirty="0" smtClean="0">
                <a:solidFill>
                  <a:schemeClr val="tx1"/>
                </a:solidFill>
                <a:latin typeface="Times New Roman" pitchFamily="18" charset="0"/>
                <a:cs typeface="Times New Roman" pitchFamily="18" charset="0"/>
              </a:rPr>
              <a:t>in order to assess </a:t>
            </a:r>
            <a:r>
              <a:rPr lang="en-US" sz="2500" b="0" dirty="0">
                <a:solidFill>
                  <a:schemeClr val="tx1"/>
                </a:solidFill>
                <a:latin typeface="Times New Roman" pitchFamily="18" charset="0"/>
                <a:cs typeface="Times New Roman" pitchFamily="18" charset="0"/>
              </a:rPr>
              <a:t>for healing potential of partial foot </a:t>
            </a:r>
            <a:r>
              <a:rPr lang="en-US" sz="2500" b="0" dirty="0" smtClean="0">
                <a:solidFill>
                  <a:schemeClr val="tx1"/>
                </a:solidFill>
                <a:latin typeface="Times New Roman" pitchFamily="18" charset="0"/>
                <a:cs typeface="Times New Roman" pitchFamily="18" charset="0"/>
              </a:rPr>
              <a:t>amputations</a:t>
            </a:r>
            <a:r>
              <a:rPr lang="en-US" sz="2500" b="0" dirty="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and other interventions.</a:t>
            </a:r>
            <a:endParaRPr lang="en-US" sz="2500" b="0" dirty="0">
              <a:solidFill>
                <a:schemeClr val="tx1"/>
              </a:solidFill>
              <a:latin typeface="Times New Roman" pitchFamily="18" charset="0"/>
              <a:cs typeface="Times New Roman" pitchFamily="18" charset="0"/>
            </a:endParaRPr>
          </a:p>
          <a:p>
            <a:pPr algn="l" eaLnBrk="1" hangingPunct="1"/>
            <a:r>
              <a:rPr lang="en-US" sz="2500" b="0" dirty="0" smtClean="0">
                <a:solidFill>
                  <a:schemeClr val="tx1"/>
                </a:solidFill>
                <a:latin typeface="Times New Roman" pitchFamily="18" charset="0"/>
                <a:cs typeface="Times New Roman" pitchFamily="18" charset="0"/>
              </a:rPr>
              <a:t>     Current </a:t>
            </a:r>
            <a:r>
              <a:rPr lang="en-US" sz="2500" b="0" dirty="0">
                <a:solidFill>
                  <a:schemeClr val="tx1"/>
                </a:solidFill>
                <a:latin typeface="Times New Roman" pitchFamily="18" charset="0"/>
                <a:cs typeface="Times New Roman" pitchFamily="18" charset="0"/>
              </a:rPr>
              <a:t>recommendations are for patients to undergo segmental Doppler examinations and pulse volume recordings in the supine position with </a:t>
            </a:r>
            <a:r>
              <a:rPr lang="en-US" sz="2500" b="0" dirty="0" smtClean="0">
                <a:solidFill>
                  <a:schemeClr val="tx1"/>
                </a:solidFill>
                <a:latin typeface="Times New Roman" pitchFamily="18" charset="0"/>
                <a:cs typeface="Times New Roman" pitchFamily="18" charset="0"/>
              </a:rPr>
              <a:t>the legs </a:t>
            </a:r>
            <a:r>
              <a:rPr lang="en-US" sz="2500" b="0" dirty="0">
                <a:solidFill>
                  <a:schemeClr val="tx1"/>
                </a:solidFill>
                <a:latin typeface="Times New Roman" pitchFamily="18" charset="0"/>
                <a:cs typeface="Times New Roman" pitchFamily="18" charset="0"/>
              </a:rPr>
              <a:t>at heart level to minimize the effect of hydrostatic pressure.  </a:t>
            </a:r>
            <a:r>
              <a:rPr lang="en-US" sz="2500" b="0" dirty="0" smtClean="0">
                <a:solidFill>
                  <a:schemeClr val="tx1"/>
                </a:solidFill>
                <a:latin typeface="Times New Roman" pitchFamily="18" charset="0"/>
                <a:cs typeface="Times New Roman" pitchFamily="18" charset="0"/>
              </a:rPr>
              <a:t>However, this </a:t>
            </a:r>
            <a:r>
              <a:rPr lang="en-US" sz="2500" b="0" dirty="0">
                <a:solidFill>
                  <a:schemeClr val="tx1"/>
                </a:solidFill>
                <a:latin typeface="Times New Roman" pitchFamily="18" charset="0"/>
                <a:cs typeface="Times New Roman" pitchFamily="18" charset="0"/>
              </a:rPr>
              <a:t>positioning may be difficult </a:t>
            </a:r>
            <a:r>
              <a:rPr lang="en-US" sz="2500" b="0" dirty="0" smtClean="0">
                <a:solidFill>
                  <a:schemeClr val="tx1"/>
                </a:solidFill>
                <a:latin typeface="Times New Roman" pitchFamily="18" charset="0"/>
                <a:cs typeface="Times New Roman" pitchFamily="18" charset="0"/>
              </a:rPr>
              <a:t>in many limb salvage patients, particularly those that are non-ambulatory and </a:t>
            </a:r>
            <a:r>
              <a:rPr lang="en-US" sz="2500" b="0" dirty="0">
                <a:solidFill>
                  <a:schemeClr val="tx1"/>
                </a:solidFill>
                <a:latin typeface="Times New Roman" pitchFamily="18" charset="0"/>
                <a:cs typeface="Times New Roman" pitchFamily="18" charset="0"/>
              </a:rPr>
              <a:t>those with painful chronic wounds.  In these situations, </a:t>
            </a:r>
            <a:r>
              <a:rPr lang="en-US" sz="2500" b="0" dirty="0" smtClean="0">
                <a:solidFill>
                  <a:schemeClr val="tx1"/>
                </a:solidFill>
                <a:latin typeface="Times New Roman" pitchFamily="18" charset="0"/>
                <a:cs typeface="Times New Roman" pitchFamily="18" charset="0"/>
              </a:rPr>
              <a:t>the non-invasive </a:t>
            </a:r>
            <a:r>
              <a:rPr lang="en-US" sz="2500" b="0" dirty="0">
                <a:solidFill>
                  <a:schemeClr val="tx1"/>
                </a:solidFill>
                <a:latin typeface="Times New Roman" pitchFamily="18" charset="0"/>
                <a:cs typeface="Times New Roman" pitchFamily="18" charset="0"/>
              </a:rPr>
              <a:t>vascular </a:t>
            </a:r>
            <a:r>
              <a:rPr lang="en-US" sz="2500" b="0" dirty="0" smtClean="0">
                <a:solidFill>
                  <a:schemeClr val="tx1"/>
                </a:solidFill>
                <a:latin typeface="Times New Roman" pitchFamily="18" charset="0"/>
                <a:cs typeface="Times New Roman" pitchFamily="18" charset="0"/>
              </a:rPr>
              <a:t>tests are </a:t>
            </a:r>
            <a:r>
              <a:rPr lang="en-US" sz="2500" b="0" dirty="0">
                <a:solidFill>
                  <a:schemeClr val="tx1"/>
                </a:solidFill>
                <a:latin typeface="Times New Roman" pitchFamily="18" charset="0"/>
                <a:cs typeface="Times New Roman" pitchFamily="18" charset="0"/>
              </a:rPr>
              <a:t>often performed with the patient in a more comfortable position, </a:t>
            </a:r>
            <a:r>
              <a:rPr lang="en-US" sz="2500" b="0" dirty="0" smtClean="0">
                <a:solidFill>
                  <a:schemeClr val="tx1"/>
                </a:solidFill>
                <a:latin typeface="Times New Roman" pitchFamily="18" charset="0"/>
                <a:cs typeface="Times New Roman" pitchFamily="18" charset="0"/>
              </a:rPr>
              <a:t>which may include sitting </a:t>
            </a:r>
            <a:r>
              <a:rPr lang="en-US" sz="2500" b="0" dirty="0">
                <a:solidFill>
                  <a:schemeClr val="tx1"/>
                </a:solidFill>
                <a:latin typeface="Times New Roman" pitchFamily="18" charset="0"/>
                <a:cs typeface="Times New Roman" pitchFamily="18" charset="0"/>
              </a:rPr>
              <a:t>in a wheelchair with the leg in a dependent </a:t>
            </a:r>
            <a:r>
              <a:rPr lang="en-US" sz="2500" b="0" dirty="0" smtClean="0">
                <a:solidFill>
                  <a:schemeClr val="tx1"/>
                </a:solidFill>
                <a:latin typeface="Times New Roman" pitchFamily="18" charset="0"/>
                <a:cs typeface="Times New Roman" pitchFamily="18" charset="0"/>
              </a:rPr>
              <a:t>position.</a:t>
            </a:r>
            <a:r>
              <a:rPr lang="en-US" sz="2500" b="0" dirty="0">
                <a:solidFill>
                  <a:schemeClr val="tx1"/>
                </a:solidFill>
                <a:latin typeface="Times New Roman" pitchFamily="18" charset="0"/>
                <a:cs typeface="Times New Roman" pitchFamily="18" charset="0"/>
              </a:rPr>
              <a:t> </a:t>
            </a:r>
            <a:r>
              <a:rPr lang="en-US" sz="2400" b="0" dirty="0">
                <a:solidFill>
                  <a:schemeClr val="tx1"/>
                </a:solidFill>
                <a:latin typeface="Times New Roman" pitchFamily="18" charset="0"/>
                <a:cs typeface="Times New Roman" pitchFamily="18" charset="0"/>
              </a:rPr>
              <a:t> </a:t>
            </a:r>
            <a:endParaRPr lang="en-US" sz="2400" b="0" dirty="0" smtClean="0">
              <a:solidFill>
                <a:schemeClr val="tx1"/>
              </a:solidFill>
              <a:latin typeface="Times New Roman" pitchFamily="18" charset="0"/>
              <a:cs typeface="Times New Roman" pitchFamily="18" charset="0"/>
            </a:endParaRPr>
          </a:p>
          <a:p>
            <a:pPr algn="l" eaLnBrk="1" hangingPunct="1"/>
            <a:r>
              <a:rPr lang="en-US" sz="3200" dirty="0" smtClean="0">
                <a:solidFill>
                  <a:schemeClr val="tx1"/>
                </a:solidFill>
                <a:latin typeface="Times New Roman" pitchFamily="18" charset="0"/>
                <a:cs typeface="Times New Roman" pitchFamily="18" charset="0"/>
              </a:rPr>
              <a:t>     The </a:t>
            </a:r>
            <a:r>
              <a:rPr lang="en-US" sz="3200" dirty="0">
                <a:solidFill>
                  <a:schemeClr val="tx1"/>
                </a:solidFill>
                <a:latin typeface="Times New Roman" pitchFamily="18" charset="0"/>
                <a:cs typeface="Times New Roman" pitchFamily="18" charset="0"/>
              </a:rPr>
              <a:t>objective of this investigation was </a:t>
            </a:r>
            <a:r>
              <a:rPr lang="en-US" sz="3200" dirty="0" smtClean="0">
                <a:solidFill>
                  <a:schemeClr val="tx1"/>
                </a:solidFill>
                <a:latin typeface="Times New Roman" pitchFamily="18" charset="0"/>
                <a:cs typeface="Times New Roman" pitchFamily="18" charset="0"/>
              </a:rPr>
              <a:t>to evaluate </a:t>
            </a:r>
            <a:r>
              <a:rPr lang="en-US" sz="3200" dirty="0">
                <a:solidFill>
                  <a:schemeClr val="tx1"/>
                </a:solidFill>
                <a:latin typeface="Times New Roman" pitchFamily="18" charset="0"/>
                <a:cs typeface="Times New Roman" pitchFamily="18" charset="0"/>
              </a:rPr>
              <a:t>the effect of patient positioning on </a:t>
            </a:r>
            <a:r>
              <a:rPr lang="en-US" sz="3200" dirty="0" smtClean="0">
                <a:solidFill>
                  <a:schemeClr val="tx1"/>
                </a:solidFill>
                <a:latin typeface="Times New Roman" pitchFamily="18" charset="0"/>
                <a:cs typeface="Times New Roman" pitchFamily="18" charset="0"/>
              </a:rPr>
              <a:t>measurement </a:t>
            </a:r>
            <a:r>
              <a:rPr lang="en-US" sz="3200" dirty="0">
                <a:solidFill>
                  <a:schemeClr val="tx1"/>
                </a:solidFill>
                <a:latin typeface="Times New Roman" pitchFamily="18" charset="0"/>
                <a:cs typeface="Times New Roman" pitchFamily="18" charset="0"/>
              </a:rPr>
              <a:t>of the absolute digital </a:t>
            </a:r>
            <a:r>
              <a:rPr lang="en-US" sz="3200" dirty="0" smtClean="0">
                <a:solidFill>
                  <a:schemeClr val="tx1"/>
                </a:solidFill>
                <a:latin typeface="Times New Roman" pitchFamily="18" charset="0"/>
                <a:cs typeface="Times New Roman" pitchFamily="18" charset="0"/>
              </a:rPr>
              <a:t>pressure</a:t>
            </a:r>
            <a:r>
              <a:rPr lang="en-US" sz="3200" dirty="0">
                <a:solidFill>
                  <a:schemeClr val="tx1"/>
                </a:solidFill>
                <a:latin typeface="Times New Roman" pitchFamily="18" charset="0"/>
                <a:cs typeface="Times New Roman" pitchFamily="18" charset="0"/>
              </a:rPr>
              <a:t>.</a:t>
            </a:r>
          </a:p>
        </p:txBody>
      </p:sp>
      <p:sp>
        <p:nvSpPr>
          <p:cNvPr id="2157" name="Text Box 170"/>
          <p:cNvSpPr txBox="1">
            <a:spLocks noChangeArrowheads="1"/>
          </p:cNvSpPr>
          <p:nvPr/>
        </p:nvSpPr>
        <p:spPr bwMode="auto">
          <a:xfrm>
            <a:off x="12217400" y="5540829"/>
            <a:ext cx="14528800" cy="5793894"/>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450" b="0" dirty="0" smtClean="0">
                <a:solidFill>
                  <a:schemeClr val="tx1"/>
                </a:solidFill>
                <a:latin typeface="Times New Roman" pitchFamily="18" charset="0"/>
                <a:cs typeface="Times New Roman" pitchFamily="18" charset="0"/>
              </a:rPr>
              <a:t>     The standard non-invasive </a:t>
            </a:r>
            <a:r>
              <a:rPr lang="en-US" sz="2450" b="0" dirty="0">
                <a:solidFill>
                  <a:schemeClr val="tx1"/>
                </a:solidFill>
                <a:latin typeface="Times New Roman" pitchFamily="18" charset="0"/>
                <a:cs typeface="Times New Roman" pitchFamily="18" charset="0"/>
              </a:rPr>
              <a:t>vascular testing </a:t>
            </a:r>
            <a:r>
              <a:rPr lang="en-US" sz="2450" b="0" dirty="0" smtClean="0">
                <a:solidFill>
                  <a:schemeClr val="tx1"/>
                </a:solidFill>
                <a:latin typeface="Times New Roman" pitchFamily="18" charset="0"/>
                <a:cs typeface="Times New Roman" pitchFamily="18" charset="0"/>
              </a:rPr>
              <a:t>protocol utilized by the Temple University Hospital Limb Salvage Center was </a:t>
            </a:r>
            <a:r>
              <a:rPr lang="en-US" sz="2450" b="0" dirty="0">
                <a:solidFill>
                  <a:schemeClr val="tx1"/>
                </a:solidFill>
                <a:latin typeface="Times New Roman" pitchFamily="18" charset="0"/>
                <a:cs typeface="Times New Roman" pitchFamily="18" charset="0"/>
              </a:rPr>
              <a:t>performed on </a:t>
            </a:r>
            <a:r>
              <a:rPr lang="en-US" sz="2450" b="0" dirty="0" smtClean="0">
                <a:solidFill>
                  <a:schemeClr val="tx1"/>
                </a:solidFill>
                <a:latin typeface="Times New Roman" pitchFamily="18" charset="0"/>
                <a:cs typeface="Times New Roman" pitchFamily="18" charset="0"/>
              </a:rPr>
              <a:t>10 </a:t>
            </a:r>
            <a:r>
              <a:rPr lang="en-US" sz="2450" b="0" dirty="0">
                <a:solidFill>
                  <a:schemeClr val="tx1"/>
                </a:solidFill>
                <a:latin typeface="Times New Roman" pitchFamily="18" charset="0"/>
                <a:cs typeface="Times New Roman" pitchFamily="18" charset="0"/>
              </a:rPr>
              <a:t>healthy and asymptomatic </a:t>
            </a:r>
            <a:r>
              <a:rPr lang="en-US" sz="2450" b="0" dirty="0" smtClean="0">
                <a:solidFill>
                  <a:schemeClr val="tx1"/>
                </a:solidFill>
                <a:latin typeface="Times New Roman" pitchFamily="18" charset="0"/>
                <a:cs typeface="Times New Roman" pitchFamily="18" charset="0"/>
              </a:rPr>
              <a:t>volunteers (5 male). </a:t>
            </a:r>
            <a:r>
              <a:rPr lang="en-US" sz="2450" b="0" dirty="0">
                <a:solidFill>
                  <a:schemeClr val="tx1"/>
                </a:solidFill>
                <a:latin typeface="Times New Roman" pitchFamily="18" charset="0"/>
                <a:cs typeface="Times New Roman" pitchFamily="18" charset="0"/>
              </a:rPr>
              <a:t>Subjects removed their socks and shoes for approximately 10 minutes prior to testing </a:t>
            </a:r>
            <a:r>
              <a:rPr lang="en-US" sz="2450" b="0" dirty="0" smtClean="0">
                <a:solidFill>
                  <a:schemeClr val="tx1"/>
                </a:solidFill>
                <a:latin typeface="Times New Roman" pitchFamily="18" charset="0"/>
                <a:cs typeface="Times New Roman" pitchFamily="18" charset="0"/>
              </a:rPr>
              <a:t>in order to </a:t>
            </a:r>
            <a:r>
              <a:rPr lang="en-US" sz="2450" b="0" dirty="0">
                <a:solidFill>
                  <a:schemeClr val="tx1"/>
                </a:solidFill>
                <a:latin typeface="Times New Roman" pitchFamily="18" charset="0"/>
                <a:cs typeface="Times New Roman" pitchFamily="18" charset="0"/>
              </a:rPr>
              <a:t>acclimate to the temperature of the </a:t>
            </a:r>
            <a:r>
              <a:rPr lang="en-US" sz="2450" b="0" dirty="0" smtClean="0">
                <a:solidFill>
                  <a:schemeClr val="tx1"/>
                </a:solidFill>
                <a:latin typeface="Times New Roman" pitchFamily="18" charset="0"/>
                <a:cs typeface="Times New Roman" pitchFamily="18" charset="0"/>
              </a:rPr>
              <a:t>room, and a </a:t>
            </a:r>
            <a:r>
              <a:rPr lang="en-US" sz="2450" b="0" dirty="0">
                <a:solidFill>
                  <a:schemeClr val="tx1"/>
                </a:solidFill>
                <a:latin typeface="Times New Roman" pitchFamily="18" charset="0"/>
                <a:cs typeface="Times New Roman" pitchFamily="18" charset="0"/>
              </a:rPr>
              <a:t>segmental </a:t>
            </a:r>
            <a:r>
              <a:rPr lang="en-US" sz="2450" b="0" dirty="0" smtClean="0">
                <a:solidFill>
                  <a:schemeClr val="tx1"/>
                </a:solidFill>
                <a:latin typeface="Times New Roman" pitchFamily="18" charset="0"/>
                <a:cs typeface="Times New Roman" pitchFamily="18" charset="0"/>
              </a:rPr>
              <a:t>Doppler </a:t>
            </a:r>
            <a:r>
              <a:rPr lang="en-US" sz="2450" b="0" dirty="0">
                <a:solidFill>
                  <a:schemeClr val="tx1"/>
                </a:solidFill>
                <a:latin typeface="Times New Roman" pitchFamily="18" charset="0"/>
                <a:cs typeface="Times New Roman" pitchFamily="18" charset="0"/>
              </a:rPr>
              <a:t>pulse volume recording was performed at hallux level on each subject </a:t>
            </a:r>
            <a:r>
              <a:rPr lang="en-US" sz="2450" b="0" dirty="0" smtClean="0">
                <a:solidFill>
                  <a:schemeClr val="tx1"/>
                </a:solidFill>
                <a:latin typeface="Times New Roman" pitchFamily="18" charset="0"/>
                <a:cs typeface="Times New Roman" pitchFamily="18" charset="0"/>
              </a:rPr>
              <a:t>(FLO-LAB 2100, Parks Medical Equipment, Las Vegas, NV, USA) (Figure 1). </a:t>
            </a:r>
          </a:p>
          <a:p>
            <a:pPr algn="l" eaLnBrk="1" hangingPunct="1"/>
            <a:r>
              <a:rPr lang="en-US" sz="2450" b="0" dirty="0" smtClean="0">
                <a:solidFill>
                  <a:schemeClr val="tx1"/>
                </a:solidFill>
                <a:latin typeface="Times New Roman" pitchFamily="18" charset="0"/>
                <a:cs typeface="Times New Roman" pitchFamily="18" charset="0"/>
              </a:rPr>
              <a:t>     Five serial measurements of each volunteer were obtained under three variable testing conditions (Figure 2):  (1) while lying supine </a:t>
            </a:r>
            <a:r>
              <a:rPr lang="en-US" sz="2450" b="0" dirty="0">
                <a:solidFill>
                  <a:schemeClr val="tx1"/>
                </a:solidFill>
                <a:latin typeface="Times New Roman" pitchFamily="18" charset="0"/>
                <a:cs typeface="Times New Roman" pitchFamily="18" charset="0"/>
              </a:rPr>
              <a:t>with the limbs at heart </a:t>
            </a:r>
            <a:r>
              <a:rPr lang="en-US" sz="2450" b="0" dirty="0" smtClean="0">
                <a:solidFill>
                  <a:schemeClr val="tx1"/>
                </a:solidFill>
                <a:latin typeface="Times New Roman" pitchFamily="18" charset="0"/>
                <a:cs typeface="Times New Roman" pitchFamily="18" charset="0"/>
              </a:rPr>
              <a:t>level </a:t>
            </a:r>
            <a:r>
              <a:rPr lang="en-US" sz="2450" b="0" i="1" dirty="0" smtClean="0">
                <a:solidFill>
                  <a:schemeClr val="tx1"/>
                </a:solidFill>
                <a:latin typeface="Times New Roman" pitchFamily="18" charset="0"/>
                <a:cs typeface="Times New Roman" pitchFamily="18" charset="0"/>
              </a:rPr>
              <a:t>[the recommended position for performance of the test]</a:t>
            </a:r>
            <a:r>
              <a:rPr lang="en-US" sz="2450" b="0" dirty="0" smtClean="0">
                <a:solidFill>
                  <a:schemeClr val="tx1"/>
                </a:solidFill>
                <a:latin typeface="Times New Roman" pitchFamily="18" charset="0"/>
                <a:cs typeface="Times New Roman" pitchFamily="18" charset="0"/>
              </a:rPr>
              <a:t>, </a:t>
            </a:r>
            <a:r>
              <a:rPr lang="en-US" sz="2450" b="0" dirty="0">
                <a:solidFill>
                  <a:schemeClr val="tx1"/>
                </a:solidFill>
                <a:latin typeface="Times New Roman" pitchFamily="18" charset="0"/>
                <a:cs typeface="Times New Roman" pitchFamily="18" charset="0"/>
              </a:rPr>
              <a:t>(2) while sitting upright with the limbs level on the table, and (3) </a:t>
            </a:r>
            <a:r>
              <a:rPr lang="en-US" sz="2450" b="0" dirty="0" smtClean="0">
                <a:solidFill>
                  <a:schemeClr val="tx1"/>
                </a:solidFill>
                <a:latin typeface="Times New Roman" pitchFamily="18" charset="0"/>
                <a:cs typeface="Times New Roman" pitchFamily="18" charset="0"/>
              </a:rPr>
              <a:t>while sitting </a:t>
            </a:r>
            <a:r>
              <a:rPr lang="en-US" sz="2450" b="0" dirty="0">
                <a:solidFill>
                  <a:schemeClr val="tx1"/>
                </a:solidFill>
                <a:latin typeface="Times New Roman" pitchFamily="18" charset="0"/>
                <a:cs typeface="Times New Roman" pitchFamily="18" charset="0"/>
              </a:rPr>
              <a:t>upright with the </a:t>
            </a:r>
            <a:r>
              <a:rPr lang="en-US" sz="2450" b="0" dirty="0" smtClean="0">
                <a:solidFill>
                  <a:schemeClr val="tx1"/>
                </a:solidFill>
                <a:latin typeface="Times New Roman" pitchFamily="18" charset="0"/>
                <a:cs typeface="Times New Roman" pitchFamily="18" charset="0"/>
              </a:rPr>
              <a:t>limbs </a:t>
            </a:r>
            <a:r>
              <a:rPr lang="en-US" sz="2450" b="0" dirty="0">
                <a:solidFill>
                  <a:schemeClr val="tx1"/>
                </a:solidFill>
                <a:latin typeface="Times New Roman" pitchFamily="18" charset="0"/>
                <a:cs typeface="Times New Roman" pitchFamily="18" charset="0"/>
              </a:rPr>
              <a:t>hanging in a dependent position. </a:t>
            </a:r>
            <a:endParaRPr lang="en-US" sz="2450" b="0" dirty="0" smtClean="0">
              <a:solidFill>
                <a:schemeClr val="tx1"/>
              </a:solidFill>
              <a:latin typeface="Times New Roman" pitchFamily="18" charset="0"/>
              <a:cs typeface="Times New Roman" pitchFamily="18" charset="0"/>
            </a:endParaRPr>
          </a:p>
          <a:p>
            <a:pPr algn="l" eaLnBrk="1" hangingPunct="1"/>
            <a:r>
              <a:rPr lang="en-US" sz="2450" b="0" dirty="0" smtClean="0">
                <a:solidFill>
                  <a:schemeClr val="tx1"/>
                </a:solidFill>
                <a:latin typeface="Times New Roman" pitchFamily="18" charset="0"/>
                <a:cs typeface="Times New Roman" pitchFamily="18" charset="0"/>
              </a:rPr>
              <a:t>     The primary outcome measure of this investigation was mean digital pressure, and the variable was patient positioning. Data </a:t>
            </a:r>
            <a:r>
              <a:rPr lang="en-US" sz="2450" b="0" dirty="0">
                <a:solidFill>
                  <a:schemeClr val="tx1"/>
                </a:solidFill>
                <a:latin typeface="Times New Roman" pitchFamily="18" charset="0"/>
                <a:cs typeface="Times New Roman" pitchFamily="18" charset="0"/>
              </a:rPr>
              <a:t>was collected and stored on a personal computer for subsequent analysis.  All statistical analyses were performed using SAS®, version 9.2 (SAS Institute, Cary, NC</a:t>
            </a:r>
            <a:r>
              <a:rPr lang="en-US" sz="2450" b="0" dirty="0" smtClean="0">
                <a:solidFill>
                  <a:schemeClr val="tx1"/>
                </a:solidFill>
                <a:latin typeface="Times New Roman" pitchFamily="18" charset="0"/>
                <a:cs typeface="Times New Roman" pitchFamily="18" charset="0"/>
              </a:rPr>
              <a:t>).  </a:t>
            </a:r>
            <a:r>
              <a:rPr lang="en-US" sz="2450" b="0" dirty="0">
                <a:solidFill>
                  <a:schemeClr val="tx1"/>
                </a:solidFill>
                <a:latin typeface="Times New Roman" pitchFamily="18" charset="0"/>
                <a:cs typeface="Times New Roman" pitchFamily="18" charset="0"/>
              </a:rPr>
              <a:t>Descriptive statistics were reported in terms of the mean, standard deviation, </a:t>
            </a:r>
            <a:r>
              <a:rPr lang="en-US" sz="2450" b="0" dirty="0" smtClean="0">
                <a:solidFill>
                  <a:schemeClr val="tx1"/>
                </a:solidFill>
                <a:latin typeface="Times New Roman" pitchFamily="18" charset="0"/>
                <a:cs typeface="Times New Roman" pitchFamily="18" charset="0"/>
              </a:rPr>
              <a:t>standard error of the mean, and 95% confidence intervals (CI). Comparative </a:t>
            </a:r>
            <a:r>
              <a:rPr lang="en-US" sz="2450" b="0" dirty="0">
                <a:solidFill>
                  <a:schemeClr val="tx1"/>
                </a:solidFill>
                <a:latin typeface="Times New Roman" pitchFamily="18" charset="0"/>
                <a:cs typeface="Times New Roman" pitchFamily="18" charset="0"/>
              </a:rPr>
              <a:t>statistics were performed with the paired student </a:t>
            </a:r>
            <a:r>
              <a:rPr lang="en-US" sz="2450" b="0" dirty="0" smtClean="0">
                <a:solidFill>
                  <a:schemeClr val="tx1"/>
                </a:solidFill>
                <a:latin typeface="Times New Roman" pitchFamily="18" charset="0"/>
                <a:cs typeface="Times New Roman" pitchFamily="18" charset="0"/>
              </a:rPr>
              <a:t>t-test to the control, which we defined as the volunteer in the supine position with the limbs at the level of the heart.  A </a:t>
            </a:r>
            <a:r>
              <a:rPr lang="en-US" sz="2450" b="0" dirty="0">
                <a:solidFill>
                  <a:schemeClr val="tx1"/>
                </a:solidFill>
                <a:latin typeface="Times New Roman" pitchFamily="18" charset="0"/>
                <a:cs typeface="Times New Roman" pitchFamily="18" charset="0"/>
              </a:rPr>
              <a:t>level of statistical significance was set at p = 0.05.  </a:t>
            </a:r>
          </a:p>
        </p:txBody>
      </p:sp>
      <p:pic>
        <p:nvPicPr>
          <p:cNvPr id="16"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838200" y="2560955"/>
            <a:ext cx="1600200" cy="1784032"/>
          </a:xfrm>
          <a:prstGeom prst="rect">
            <a:avLst/>
          </a:prstGeom>
          <a:noFill/>
          <a:ln w="9525">
            <a:noFill/>
            <a:miter lim="800000"/>
            <a:headEnd/>
            <a:tailEnd/>
          </a:ln>
        </p:spPr>
      </p:pic>
      <p:pic>
        <p:nvPicPr>
          <p:cNvPr id="17"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41529000" y="2590800"/>
            <a:ext cx="1600200" cy="1784032"/>
          </a:xfrm>
          <a:prstGeom prst="rect">
            <a:avLst/>
          </a:prstGeom>
          <a:noFill/>
          <a:ln w="9525">
            <a:noFill/>
            <a:miter lim="800000"/>
            <a:headEnd/>
            <a:tailEnd/>
          </a:ln>
        </p:spPr>
      </p:pic>
      <p:sp>
        <p:nvSpPr>
          <p:cNvPr id="15" name="Text Box 171"/>
          <p:cNvSpPr txBox="1">
            <a:spLocks noChangeArrowheads="1"/>
          </p:cNvSpPr>
          <p:nvPr/>
        </p:nvSpPr>
        <p:spPr bwMode="auto">
          <a:xfrm>
            <a:off x="27152600" y="5569223"/>
            <a:ext cx="16052800" cy="6724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37160" tIns="68580" rIns="137160" bIns="68580">
            <a:spAutoFit/>
          </a:bodyPr>
          <a:lstStyle>
            <a:lvl1pPr>
              <a:spcBef>
                <a:spcPct val="20000"/>
              </a:spcBef>
              <a:buChar char="•"/>
              <a:defRPr sz="132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9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algn="l">
              <a:spcBef>
                <a:spcPct val="0"/>
              </a:spcBef>
              <a:buFontTx/>
              <a:buNone/>
              <a:defRPr/>
            </a:pPr>
            <a:r>
              <a:rPr lang="en-US" sz="2500" b="0" dirty="0" smtClean="0">
                <a:solidFill>
                  <a:srgbClr val="000000"/>
                </a:solidFill>
                <a:latin typeface="Times New Roman" panose="02020603050405020304" pitchFamily="18" charset="0"/>
                <a:cs typeface="Times New Roman" panose="02020603050405020304" pitchFamily="18" charset="0"/>
              </a:rPr>
              <a:t>     Results are displayed in Table 1.  In terms of the primary outcome measure, the mean digital pressure ± standard deviation for subjects while lying supine with the limbs at heart level was 111.06 </a:t>
            </a:r>
            <a:r>
              <a:rPr lang="en-US" sz="2500" b="0" dirty="0">
                <a:solidFill>
                  <a:srgbClr val="000000"/>
                </a:solidFill>
                <a:latin typeface="Times New Roman" panose="02020603050405020304" pitchFamily="18" charset="0"/>
                <a:cs typeface="Times New Roman" panose="02020603050405020304" pitchFamily="18" charset="0"/>
              </a:rPr>
              <a:t>± </a:t>
            </a:r>
            <a:r>
              <a:rPr lang="en-US" sz="2500" b="0" dirty="0" smtClean="0">
                <a:solidFill>
                  <a:srgbClr val="000000"/>
                </a:solidFill>
                <a:latin typeface="Times New Roman" panose="02020603050405020304" pitchFamily="18" charset="0"/>
                <a:cs typeface="Times New Roman" panose="02020603050405020304" pitchFamily="18" charset="0"/>
              </a:rPr>
              <a:t>29.15mmHg. The mean digital pressure for subjects while sitting upright with the limbs level on the table was 134.88 ± 31.65mmHg. The mean digital pressure for subjects while sitting upright with the limbs in a dependent position was 171.13 ± 28.95mmHg. </a:t>
            </a:r>
          </a:p>
          <a:p>
            <a:pPr algn="l">
              <a:spcBef>
                <a:spcPct val="0"/>
              </a:spcBef>
              <a:buFontTx/>
              <a:buNone/>
              <a:defRPr/>
            </a:pPr>
            <a:endParaRPr lang="en-US" sz="1400" b="0" dirty="0" smtClean="0">
              <a:solidFill>
                <a:srgbClr val="000000"/>
              </a:solidFill>
              <a:latin typeface="Times New Roman" panose="02020603050405020304" pitchFamily="18" charset="0"/>
              <a:cs typeface="Times New Roman" panose="02020603050405020304" pitchFamily="18" charset="0"/>
            </a:endParaRPr>
          </a:p>
          <a:p>
            <a:pPr algn="l">
              <a:spcBef>
                <a:spcPct val="0"/>
              </a:spcBef>
              <a:buFontTx/>
              <a:buNone/>
              <a:defRPr/>
            </a:pPr>
            <a:r>
              <a:rPr lang="en-US" sz="2500" b="0" dirty="0" smtClean="0">
                <a:solidFill>
                  <a:srgbClr val="000000"/>
                </a:solidFill>
                <a:latin typeface="Times New Roman" panose="02020603050405020304" pitchFamily="18" charset="0"/>
                <a:cs typeface="Times New Roman" panose="02020603050405020304" pitchFamily="18" charset="0"/>
              </a:rPr>
              <a:t>     Mean digital pressures increased </a:t>
            </a:r>
            <a:r>
              <a:rPr lang="en-US" sz="2500" dirty="0" smtClean="0">
                <a:solidFill>
                  <a:srgbClr val="000000"/>
                </a:solidFill>
                <a:latin typeface="Times New Roman" panose="02020603050405020304" pitchFamily="18" charset="0"/>
                <a:cs typeface="Times New Roman" panose="02020603050405020304" pitchFamily="18" charset="0"/>
              </a:rPr>
              <a:t>21.45%</a:t>
            </a:r>
            <a:r>
              <a:rPr lang="en-US" sz="2500" b="0" dirty="0" smtClean="0">
                <a:solidFill>
                  <a:srgbClr val="000000"/>
                </a:solidFill>
                <a:latin typeface="Times New Roman" panose="02020603050405020304" pitchFamily="18" charset="0"/>
                <a:cs typeface="Times New Roman" panose="02020603050405020304" pitchFamily="18" charset="0"/>
              </a:rPr>
              <a:t> as subjects moved from a position of lying supine with the limbs at heart level to sitting upright with the limbs level on the table, and this difference was statistically significant (111.06mmHg vs. 134.88mmHg; p&lt;0.0001). Mean digital pressure increased </a:t>
            </a:r>
            <a:r>
              <a:rPr lang="en-US" sz="2500" dirty="0" smtClean="0">
                <a:solidFill>
                  <a:srgbClr val="000000"/>
                </a:solidFill>
                <a:latin typeface="Times New Roman" panose="02020603050405020304" pitchFamily="18" charset="0"/>
                <a:cs typeface="Times New Roman" panose="02020603050405020304" pitchFamily="18" charset="0"/>
              </a:rPr>
              <a:t>54.09% </a:t>
            </a:r>
            <a:r>
              <a:rPr lang="en-US" sz="2500" b="0" dirty="0" smtClean="0">
                <a:solidFill>
                  <a:srgbClr val="000000"/>
                </a:solidFill>
                <a:latin typeface="Times New Roman" panose="02020603050405020304" pitchFamily="18" charset="0"/>
                <a:cs typeface="Times New Roman" panose="02020603050405020304" pitchFamily="18" charset="0"/>
              </a:rPr>
              <a:t>as subjects moved from a position of lying supine with the limbs at heart level to sitting upright with the limbs in a dependent position, and this difference was statistically significant (111.06mmHg vs. 171.13mmHg; p&lt;0.0001). Mean digital pressure increased </a:t>
            </a:r>
            <a:r>
              <a:rPr lang="en-US" sz="2500" dirty="0" smtClean="0">
                <a:solidFill>
                  <a:srgbClr val="000000"/>
                </a:solidFill>
                <a:latin typeface="Times New Roman" panose="02020603050405020304" pitchFamily="18" charset="0"/>
                <a:cs typeface="Times New Roman" panose="02020603050405020304" pitchFamily="18" charset="0"/>
              </a:rPr>
              <a:t>26.88%</a:t>
            </a:r>
            <a:r>
              <a:rPr lang="en-US" sz="2500" b="0" dirty="0" smtClean="0">
                <a:solidFill>
                  <a:srgbClr val="000000"/>
                </a:solidFill>
                <a:latin typeface="Times New Roman" panose="02020603050405020304" pitchFamily="18" charset="0"/>
                <a:cs typeface="Times New Roman" panose="02020603050405020304" pitchFamily="18" charset="0"/>
              </a:rPr>
              <a:t> as subjects moved from a position of sitting upright with the limbs level on the table to sitting upright with the limbs in a dependent position, and this difference was statistically significant (134.88mmHg vs. 171.13mmHg; p&lt;0.0001).</a:t>
            </a:r>
          </a:p>
          <a:p>
            <a:pPr algn="l">
              <a:spcBef>
                <a:spcPct val="0"/>
              </a:spcBef>
              <a:buFontTx/>
              <a:buNone/>
              <a:defRPr/>
            </a:pPr>
            <a:endParaRPr lang="en-US" sz="2000" b="0" dirty="0" smtClean="0">
              <a:solidFill>
                <a:srgbClr val="000000"/>
              </a:solidFill>
              <a:latin typeface="Times New Roman" panose="02020603050405020304" pitchFamily="18" charset="0"/>
              <a:cs typeface="Times New Roman" panose="02020603050405020304" pitchFamily="18" charset="0"/>
            </a:endParaRPr>
          </a:p>
          <a:p>
            <a:pPr algn="l">
              <a:spcBef>
                <a:spcPct val="0"/>
              </a:spcBef>
              <a:buFontTx/>
              <a:buNone/>
              <a:defRPr/>
            </a:pPr>
            <a:endParaRPr lang="en-US" sz="5400" dirty="0" smtClean="0">
              <a:solidFill>
                <a:srgbClr val="000000"/>
              </a:solidFill>
              <a:latin typeface="Times New Roman" panose="02020603050405020304" pitchFamily="18" charset="0"/>
              <a:cs typeface="Times New Roman" panose="02020603050405020304" pitchFamily="18" charset="0"/>
            </a:endParaRPr>
          </a:p>
          <a:p>
            <a:pPr algn="l">
              <a:spcBef>
                <a:spcPct val="0"/>
              </a:spcBef>
              <a:buFontTx/>
              <a:buNone/>
              <a:defRPr/>
            </a:pPr>
            <a:endParaRPr lang="en-US" sz="5400" dirty="0" smtClean="0">
              <a:solidFill>
                <a:srgbClr val="000000"/>
              </a:solidFill>
              <a:latin typeface="Times New Roman" panose="02020603050405020304" pitchFamily="18" charset="0"/>
              <a:cs typeface="Times New Roman" panose="02020603050405020304" pitchFamily="18" charset="0"/>
            </a:endParaRPr>
          </a:p>
        </p:txBody>
      </p:sp>
      <p:sp>
        <p:nvSpPr>
          <p:cNvPr id="18" name="Content Placeholder 114"/>
          <p:cNvSpPr>
            <a:spLocks noGrp="1"/>
          </p:cNvSpPr>
          <p:nvPr>
            <p:ph sz="quarter" idx="1"/>
          </p:nvPr>
        </p:nvSpPr>
        <p:spPr>
          <a:xfrm>
            <a:off x="677333" y="16601146"/>
            <a:ext cx="32450314" cy="3949357"/>
          </a:xfrm>
        </p:spPr>
        <p:txBody>
          <a:bodyPr/>
          <a:lstStyle/>
          <a:p>
            <a:pPr marL="0" indent="0">
              <a:buNone/>
            </a:pPr>
            <a:r>
              <a:rPr lang="en-US" sz="4000" dirty="0" smtClean="0">
                <a:latin typeface="Times New Roman" panose="02020603050405020304" pitchFamily="18" charset="0"/>
                <a:cs typeface="Times New Roman" panose="02020603050405020304" pitchFamily="18" charset="0"/>
              </a:rPr>
              <a:t>-We think that the results of this investigation demonstrate both statistically and clinically significant findings.  </a:t>
            </a:r>
            <a:r>
              <a:rPr lang="en-US" sz="4000" b="1" dirty="0" smtClean="0">
                <a:latin typeface="Times New Roman" panose="02020603050405020304" pitchFamily="18" charset="0"/>
                <a:cs typeface="Times New Roman" panose="02020603050405020304" pitchFamily="18" charset="0"/>
              </a:rPr>
              <a:t>We conclude that patient positioning has a significant effect on measurement of the absolute toe pressure</a:t>
            </a:r>
            <a:r>
              <a:rPr lang="en-US" sz="4000" dirty="0" smtClean="0">
                <a:latin typeface="Times New Roman" panose="02020603050405020304" pitchFamily="18" charset="0"/>
                <a:cs typeface="Times New Roman" panose="02020603050405020304" pitchFamily="18" charset="0"/>
              </a:rPr>
              <a:t>.  Mean recordings of absolute digital pressure increased by a statistically significant 54.09% as the limb moved into an increasingly dependent position.  Based on these results, we recommend that diabetic limb surgeons discuss with their vascular technicians these potential positioning effects, and have them clearly document when pressure recordings are unable to be performed in the recommended supine position.  This certainly appears to have the potential to </a:t>
            </a:r>
            <a:r>
              <a:rPr lang="en-US" sz="4000" dirty="0" smtClean="0">
                <a:latin typeface="Times New Roman" panose="02020603050405020304" pitchFamily="18" charset="0"/>
                <a:cs typeface="Times New Roman" panose="02020603050405020304" pitchFamily="18" charset="0"/>
              </a:rPr>
              <a:t>affect </a:t>
            </a:r>
            <a:r>
              <a:rPr lang="en-US" sz="4000" dirty="0" smtClean="0">
                <a:latin typeface="Times New Roman" panose="02020603050405020304" pitchFamily="18" charset="0"/>
                <a:cs typeface="Times New Roman" panose="02020603050405020304" pitchFamily="18" charset="0"/>
              </a:rPr>
              <a:t>interpretation of this test and assessment of healing potential in patients with ambulatory dysfunction.</a:t>
            </a:r>
          </a:p>
          <a:p>
            <a:pPr marL="0" indent="0">
              <a:buNone/>
            </a:pPr>
            <a:r>
              <a:rPr lang="en-US" sz="4000" dirty="0" smtClean="0">
                <a:latin typeface="Times New Roman" panose="02020603050405020304" pitchFamily="18" charset="0"/>
                <a:cs typeface="Times New Roman" panose="02020603050405020304" pitchFamily="18" charset="0"/>
              </a:rPr>
              <a:t>-In conclusion, we hope that the results of this investigation increase the body of knowledge of foot and ankle surgeons with respect to both the performance and interpretation of non-invasive vascular testing.  </a:t>
            </a:r>
          </a:p>
        </p:txBody>
      </p:sp>
      <p:graphicFrame>
        <p:nvGraphicFramePr>
          <p:cNvPr id="19" name="Table 18"/>
          <p:cNvGraphicFramePr>
            <a:graphicFrameLocks noGrp="1"/>
          </p:cNvGraphicFramePr>
          <p:nvPr>
            <p:extLst>
              <p:ext uri="{D42A27DB-BD31-4B8C-83A1-F6EECF244321}">
                <p14:modId xmlns:p14="http://schemas.microsoft.com/office/powerpoint/2010/main" val="3008844077"/>
              </p:ext>
            </p:extLst>
          </p:nvPr>
        </p:nvGraphicFramePr>
        <p:xfrm>
          <a:off x="29718000" y="11048999"/>
          <a:ext cx="11811000" cy="4946123"/>
        </p:xfrm>
        <a:graphic>
          <a:graphicData uri="http://schemas.openxmlformats.org/drawingml/2006/table">
            <a:tbl>
              <a:tblPr firstRow="1" bandRow="1"/>
              <a:tblGrid>
                <a:gridCol w="3615878"/>
                <a:gridCol w="2994842"/>
                <a:gridCol w="5200280"/>
              </a:tblGrid>
              <a:tr h="1168292">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2800" b="1" dirty="0" smtClean="0">
                          <a:solidFill>
                            <a:schemeClr val="bg1"/>
                          </a:solidFill>
                          <a:latin typeface="Times New Roman" panose="02020603050405020304" pitchFamily="18" charset="0"/>
                          <a:cs typeface="Times New Roman" panose="02020603050405020304" pitchFamily="18" charset="0"/>
                        </a:rPr>
                        <a:t>Volunteer</a:t>
                      </a:r>
                      <a:r>
                        <a:rPr lang="en-US" sz="2800" b="1" baseline="0" dirty="0" smtClean="0">
                          <a:solidFill>
                            <a:schemeClr val="bg1"/>
                          </a:solidFill>
                          <a:latin typeface="Times New Roman" panose="02020603050405020304" pitchFamily="18" charset="0"/>
                          <a:cs typeface="Times New Roman" panose="02020603050405020304" pitchFamily="18" charset="0"/>
                        </a:rPr>
                        <a:t> Positioning</a:t>
                      </a:r>
                      <a:endParaRPr lang="en-US" sz="2800" b="1" dirty="0">
                        <a:solidFill>
                          <a:schemeClr val="bg1"/>
                        </a:solidFill>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en-US" sz="2400" b="1" dirty="0" smtClean="0">
                          <a:solidFill>
                            <a:schemeClr val="bg1"/>
                          </a:solidFill>
                          <a:latin typeface="Times New Roman" panose="02020603050405020304" pitchFamily="18" charset="0"/>
                          <a:cs typeface="Times New Roman" panose="02020603050405020304" pitchFamily="18" charset="0"/>
                        </a:rPr>
                        <a:t>Mean ± STD (mmHg)</a:t>
                      </a:r>
                      <a:endParaRPr lang="en-US" sz="2400" b="1" dirty="0">
                        <a:solidFill>
                          <a:schemeClr val="bg1"/>
                        </a:solidFill>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pPr algn="ctr"/>
                      <a:r>
                        <a:rPr lang="en-US" sz="2800" b="1" dirty="0" smtClean="0">
                          <a:solidFill>
                            <a:schemeClr val="bg1"/>
                          </a:solidFill>
                          <a:latin typeface="Times New Roman" panose="02020603050405020304" pitchFamily="18" charset="0"/>
                          <a:cs typeface="Times New Roman" panose="02020603050405020304" pitchFamily="18" charset="0"/>
                        </a:rPr>
                        <a:t>Comparative Analysis</a:t>
                      </a:r>
                      <a:r>
                        <a:rPr lang="en-US" sz="2800" b="1" baseline="0" dirty="0" smtClean="0">
                          <a:solidFill>
                            <a:schemeClr val="bg1"/>
                          </a:solidFill>
                          <a:latin typeface="Times New Roman" panose="02020603050405020304" pitchFamily="18" charset="0"/>
                          <a:cs typeface="Times New Roman" panose="02020603050405020304" pitchFamily="18" charset="0"/>
                        </a:rPr>
                        <a:t>          </a:t>
                      </a:r>
                      <a:r>
                        <a:rPr lang="en-US" sz="2400" b="1" baseline="0" dirty="0" smtClean="0">
                          <a:solidFill>
                            <a:schemeClr val="bg1"/>
                          </a:solidFill>
                          <a:latin typeface="Times New Roman" panose="02020603050405020304" pitchFamily="18" charset="0"/>
                          <a:cs typeface="Times New Roman" panose="02020603050405020304" pitchFamily="18" charset="0"/>
                        </a:rPr>
                        <a:t>(paired student t-test)</a:t>
                      </a:r>
                      <a:endParaRPr lang="en-US" sz="2400" b="1" dirty="0">
                        <a:solidFill>
                          <a:schemeClr val="bg1"/>
                        </a:solidFill>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006803">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2400" dirty="0" smtClean="0">
                          <a:latin typeface="Times New Roman" panose="02020603050405020304" pitchFamily="18" charset="0"/>
                          <a:cs typeface="Times New Roman" panose="02020603050405020304" pitchFamily="18" charset="0"/>
                        </a:rPr>
                        <a:t>Lying supine with the limbs at heart level</a:t>
                      </a:r>
                      <a:endParaRPr lang="en-US" sz="2400"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3600" b="1" dirty="0" smtClean="0">
                          <a:latin typeface="Times New Roman" panose="02020603050405020304" pitchFamily="18" charset="0"/>
                          <a:cs typeface="Times New Roman" panose="02020603050405020304" pitchFamily="18" charset="0"/>
                        </a:rPr>
                        <a:t>111.06</a:t>
                      </a:r>
                      <a:r>
                        <a:rPr lang="en-US" sz="3600" b="1" dirty="0" smtClean="0">
                          <a:solidFill>
                            <a:srgbClr val="000000"/>
                          </a:solidFill>
                          <a:latin typeface="Times New Roman" panose="02020603050405020304" pitchFamily="18" charset="0"/>
                          <a:cs typeface="Times New Roman" panose="02020603050405020304" pitchFamily="18" charset="0"/>
                        </a:rPr>
                        <a:t>±29.15</a:t>
                      </a:r>
                      <a:endParaRPr lang="en-US" sz="3600" b="1"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2800" dirty="0" smtClean="0">
                          <a:latin typeface="Times New Roman" panose="02020603050405020304" pitchFamily="18" charset="0"/>
                          <a:cs typeface="Times New Roman" panose="02020603050405020304" pitchFamily="18" charset="0"/>
                        </a:rPr>
                        <a:t>Control</a:t>
                      </a:r>
                      <a:endParaRPr lang="en-US" sz="2800"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16765">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2400" dirty="0" smtClean="0">
                          <a:latin typeface="Times New Roman" panose="02020603050405020304" pitchFamily="18" charset="0"/>
                          <a:cs typeface="Times New Roman" panose="02020603050405020304" pitchFamily="18" charset="0"/>
                        </a:rPr>
                        <a:t>Sitting upright with the limbs level on the table </a:t>
                      </a:r>
                      <a:endParaRPr lang="en-US" sz="2400"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3600" b="1" dirty="0" smtClean="0">
                          <a:latin typeface="Times New Roman" panose="02020603050405020304" pitchFamily="18" charset="0"/>
                          <a:cs typeface="Times New Roman" panose="02020603050405020304" pitchFamily="18" charset="0"/>
                        </a:rPr>
                        <a:t>134.88</a:t>
                      </a:r>
                      <a:r>
                        <a:rPr lang="en-US" sz="3600" b="1" dirty="0" smtClean="0">
                          <a:solidFill>
                            <a:srgbClr val="000000"/>
                          </a:solidFill>
                          <a:latin typeface="Times New Roman" panose="02020603050405020304" pitchFamily="18" charset="0"/>
                          <a:cs typeface="Times New Roman" panose="02020603050405020304" pitchFamily="18" charset="0"/>
                        </a:rPr>
                        <a:t>±31.65</a:t>
                      </a:r>
                      <a:endParaRPr lang="en-US" sz="3600" b="1"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Vs. Control:  </a:t>
                      </a:r>
                      <a:r>
                        <a:rPr kumimoji="0" lang="en-US" sz="36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+21.45%*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(p&lt;0.0001)</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454263">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r>
                        <a:rPr lang="en-US" sz="2400" dirty="0" smtClean="0">
                          <a:latin typeface="Times New Roman" panose="02020603050405020304" pitchFamily="18" charset="0"/>
                          <a:cs typeface="Times New Roman" panose="02020603050405020304" pitchFamily="18" charset="0"/>
                        </a:rPr>
                        <a:t>Sitting upright with the limbs in a dependent position</a:t>
                      </a:r>
                      <a:endParaRPr lang="en-US" sz="2400"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US" sz="3600" b="1" dirty="0" smtClean="0">
                          <a:latin typeface="Times New Roman" panose="02020603050405020304" pitchFamily="18" charset="0"/>
                          <a:cs typeface="Times New Roman" panose="02020603050405020304" pitchFamily="18" charset="0"/>
                        </a:rPr>
                        <a:t>171.13</a:t>
                      </a:r>
                      <a:r>
                        <a:rPr lang="en-US" sz="3600" b="1" dirty="0" smtClean="0">
                          <a:solidFill>
                            <a:srgbClr val="000000"/>
                          </a:solidFill>
                          <a:latin typeface="Times New Roman" panose="02020603050405020304" pitchFamily="18" charset="0"/>
                          <a:cs typeface="Times New Roman" panose="02020603050405020304" pitchFamily="18" charset="0"/>
                        </a:rPr>
                        <a:t>±28.95</a:t>
                      </a:r>
                      <a:endParaRPr lang="en-US" sz="3600" b="1" dirty="0">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Vs. Control:  </a:t>
                      </a:r>
                      <a:r>
                        <a:rPr kumimoji="0" lang="en-US" sz="36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+54.09%*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(p&lt;0.0001)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Vs. Upright:  </a:t>
                      </a:r>
                      <a:r>
                        <a:rPr kumimoji="0" lang="en-US" sz="36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+26.88%*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(p&lt;0.0001)</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20"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565123" y="12286582"/>
            <a:ext cx="2822802" cy="219206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1" name="Pictur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18122" y="12288031"/>
            <a:ext cx="2918053" cy="21891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2" name="Picture 1"/>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971595" y="12285810"/>
            <a:ext cx="2861461" cy="221337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3" name="Picture 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371614" y="12274924"/>
            <a:ext cx="2992211" cy="220227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4" name="Picture 6"/>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01" y="12285809"/>
            <a:ext cx="2961822" cy="219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290926" y="11636891"/>
            <a:ext cx="6041798" cy="646331"/>
          </a:xfrm>
          <a:prstGeom prst="rect">
            <a:avLst/>
          </a:prstGeom>
          <a:noFill/>
        </p:spPr>
        <p:txBody>
          <a:bodyPr wrap="square" rtlCol="0">
            <a:spAutoFit/>
          </a:bodyPr>
          <a:lstStyle/>
          <a:p>
            <a:pPr algn="l"/>
            <a:r>
              <a:rPr lang="en-US" sz="1800" u="sng" dirty="0" smtClean="0">
                <a:solidFill>
                  <a:schemeClr val="tx1"/>
                </a:solidFill>
                <a:latin typeface="Times New Roman" panose="02020603050405020304" pitchFamily="18" charset="0"/>
                <a:cs typeface="Times New Roman" panose="02020603050405020304" pitchFamily="18" charset="0"/>
              </a:rPr>
              <a:t>Figure 1</a:t>
            </a:r>
            <a:r>
              <a:rPr lang="en-US" sz="1800" b="0"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Measurement of the Primary Outcome Measure (Absolute Digital Pressure) </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18546073" y="11636891"/>
            <a:ext cx="8057876" cy="369332"/>
          </a:xfrm>
          <a:prstGeom prst="rect">
            <a:avLst/>
          </a:prstGeom>
          <a:noFill/>
        </p:spPr>
        <p:txBody>
          <a:bodyPr wrap="square" rtlCol="0">
            <a:spAutoFit/>
          </a:bodyPr>
          <a:lstStyle/>
          <a:p>
            <a:pPr algn="l"/>
            <a:r>
              <a:rPr lang="en-US" sz="1800" u="sng" dirty="0" smtClean="0">
                <a:solidFill>
                  <a:schemeClr val="tx1"/>
                </a:solidFill>
                <a:latin typeface="Times New Roman" panose="02020603050405020304" pitchFamily="18" charset="0"/>
                <a:cs typeface="Times New Roman" panose="02020603050405020304" pitchFamily="18" charset="0"/>
              </a:rPr>
              <a:t>Figure 2</a:t>
            </a:r>
            <a:r>
              <a:rPr lang="en-US" sz="1800" b="0"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Measurement of the investigation variables (Volunteer positioning) </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12371614" y="14517794"/>
            <a:ext cx="5830208" cy="1477328"/>
          </a:xfrm>
          <a:prstGeom prst="rect">
            <a:avLst/>
          </a:prstGeom>
          <a:noFill/>
        </p:spPr>
        <p:txBody>
          <a:bodyPr wrap="square" rtlCol="0">
            <a:spAutoFit/>
          </a:bodyPr>
          <a:lstStyle/>
          <a:p>
            <a:pPr algn="l"/>
            <a:r>
              <a:rPr lang="en-US" sz="1800" b="0" dirty="0" smtClean="0">
                <a:solidFill>
                  <a:schemeClr val="tx1"/>
                </a:solidFill>
                <a:latin typeface="Times New Roman" panose="02020603050405020304" pitchFamily="18" charset="0"/>
                <a:cs typeface="Times New Roman" panose="02020603050405020304" pitchFamily="18" charset="0"/>
              </a:rPr>
              <a:t>The primary outcome measure of this investigation was absolute digital pressure measured with the cuff and sensor at hallux level (left figure).  On </a:t>
            </a:r>
            <a:r>
              <a:rPr lang="en-US" sz="1800" b="0" dirty="0" smtClean="0">
                <a:solidFill>
                  <a:schemeClr val="tx1"/>
                </a:solidFill>
                <a:latin typeface="Times New Roman" panose="02020603050405020304" pitchFamily="18" charset="0"/>
                <a:cs typeface="Times New Roman" panose="02020603050405020304" pitchFamily="18" charset="0"/>
              </a:rPr>
              <a:t>the right, </a:t>
            </a:r>
            <a:r>
              <a:rPr lang="en-US" sz="1800" b="0" dirty="0" smtClean="0">
                <a:solidFill>
                  <a:schemeClr val="tx1"/>
                </a:solidFill>
                <a:latin typeface="Times New Roman" panose="02020603050405020304" pitchFamily="18" charset="0"/>
                <a:cs typeface="Times New Roman" panose="02020603050405020304" pitchFamily="18" charset="0"/>
              </a:rPr>
              <a:t>one can appreciate objective measurement of the absolute pressure with visualization of the waveform.</a:t>
            </a:r>
            <a:endParaRPr lang="en-US" sz="1800" b="0" dirty="0">
              <a:solidFill>
                <a:schemeClr val="tx1"/>
              </a:solidFill>
              <a:latin typeface="Times New Roman" panose="02020603050405020304" pitchFamily="18" charset="0"/>
              <a:cs typeface="Times New Roman" panose="02020603050405020304" pitchFamily="18" charset="0"/>
            </a:endParaRPr>
          </a:p>
        </p:txBody>
      </p:sp>
      <p:sp>
        <p:nvSpPr>
          <p:cNvPr id="27" name="TextBox 26"/>
          <p:cNvSpPr txBox="1"/>
          <p:nvPr/>
        </p:nvSpPr>
        <p:spPr>
          <a:xfrm>
            <a:off x="18565123" y="14594174"/>
            <a:ext cx="8267933" cy="1477328"/>
          </a:xfrm>
          <a:prstGeom prst="rect">
            <a:avLst/>
          </a:prstGeom>
          <a:noFill/>
        </p:spPr>
        <p:txBody>
          <a:bodyPr wrap="square" rtlCol="0">
            <a:spAutoFit/>
          </a:bodyPr>
          <a:lstStyle/>
          <a:p>
            <a:pPr algn="l"/>
            <a:r>
              <a:rPr lang="en-US" sz="1800" b="0" dirty="0" smtClean="0">
                <a:solidFill>
                  <a:schemeClr val="tx1"/>
                </a:solidFill>
                <a:latin typeface="Times New Roman" panose="02020603050405020304" pitchFamily="18" charset="0"/>
                <a:cs typeface="Times New Roman" panose="02020603050405020304" pitchFamily="18" charset="0"/>
              </a:rPr>
              <a:t>The variable of this investigation was patient positioning.  Our control position was the volunteer lying supine with the limbs at heart level (the recommended position for performance of the test), and serial measurements were also performed while sitting upright with the limbs level on the table and while sitting upright with the limbs hanging in a dependent position. </a:t>
            </a:r>
            <a:endParaRPr lang="en-US" sz="1800" b="0" dirty="0">
              <a:solidFill>
                <a:schemeClr val="tx1"/>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27168642" y="10335738"/>
            <a:ext cx="9911669" cy="369332"/>
          </a:xfrm>
          <a:prstGeom prst="rect">
            <a:avLst/>
          </a:prstGeom>
          <a:noFill/>
        </p:spPr>
        <p:txBody>
          <a:bodyPr wrap="square" rtlCol="0">
            <a:spAutoFit/>
          </a:bodyPr>
          <a:lstStyle/>
          <a:p>
            <a:pPr algn="l"/>
            <a:r>
              <a:rPr lang="en-US" sz="1800" u="sng" dirty="0" smtClean="0">
                <a:solidFill>
                  <a:schemeClr val="tx1"/>
                </a:solidFill>
                <a:latin typeface="Times New Roman" panose="02020603050405020304" pitchFamily="18" charset="0"/>
                <a:cs typeface="Times New Roman" panose="02020603050405020304" pitchFamily="18" charset="0"/>
              </a:rPr>
              <a:t>Table 1</a:t>
            </a:r>
            <a:r>
              <a:rPr lang="en-US" sz="1800" b="0"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Descriptive and comparative statistical analysis of the primary outcome measure</a:t>
            </a:r>
            <a:endParaRPr lang="en-US" sz="1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4568</TotalTime>
  <Words>951</Words>
  <Application>Microsoft Office PowerPoint</Application>
  <PresentationFormat>Custom</PresentationFormat>
  <Paragraphs>41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The Effect of Patient Positioning on Absolute Digital Toe Pressures with Non-Invasive Vascular Testing       Laura Sansosti, DPMa, Michael D. Bergerb, Michael A. Gerrityb, and Andrew J. Meyr, DPMc   aResident, Temple University Hospital Podiatric Surgical Residency Program, Philadelphia, Pennsylvania bStudent, Temple University School of Podiatric Medicine, Philadelphia, Pennsylvania cAssociate Professor, Temple University School of Podiatric Medicine, Philadelphia, Pennsylvania </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Free Poster Presentation Example</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 </cp:lastModifiedBy>
  <cp:revision>164</cp:revision>
  <cp:lastPrinted>2014-01-06T16:19:11Z</cp:lastPrinted>
  <dcterms:created xsi:type="dcterms:W3CDTF">2004-07-26T21:45:23Z</dcterms:created>
  <dcterms:modified xsi:type="dcterms:W3CDTF">2014-09-12T10:08:31Z</dcterms:modified>
  <cp:category>science research poster</cp:category>
</cp:coreProperties>
</file>